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1"/>
  </p:notesMasterIdLst>
  <p:sldIdLst>
    <p:sldId id="264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orient="horz" pos="4056" userDrawn="1">
          <p15:clr>
            <a:srgbClr val="A4A3A4"/>
          </p15:clr>
        </p15:guide>
        <p15:guide id="3" pos="3168" userDrawn="1">
          <p15:clr>
            <a:srgbClr val="A4A3A4"/>
          </p15:clr>
        </p15:guide>
        <p15:guide id="4" pos="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C87"/>
    <a:srgbClr val="4073A2"/>
    <a:srgbClr val="4D769A"/>
    <a:srgbClr val="F1D9BE"/>
    <a:srgbClr val="559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384"/>
        <p:guide orient="horz" pos="4056"/>
        <p:guide pos="3168"/>
        <p:guide pos="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el Gavilan B. Rillon" userId="2f2373a8-5a5f-44de-b660-cd38d87e598a" providerId="ADAL" clId="{34FAB9ED-F7D7-44CA-9543-F100A4AFF462}"/>
    <pc:docChg chg="undo custSel delSld modSld">
      <pc:chgData name="Nigel Gavilan B. Rillon" userId="2f2373a8-5a5f-44de-b660-cd38d87e598a" providerId="ADAL" clId="{34FAB9ED-F7D7-44CA-9543-F100A4AFF462}" dt="2025-06-17T04:14:34.369" v="58" actId="20577"/>
      <pc:docMkLst>
        <pc:docMk/>
      </pc:docMkLst>
      <pc:sldChg chg="modSp mod">
        <pc:chgData name="Nigel Gavilan B. Rillon" userId="2f2373a8-5a5f-44de-b660-cd38d87e598a" providerId="ADAL" clId="{34FAB9ED-F7D7-44CA-9543-F100A4AFF462}" dt="2025-06-17T04:13:18.740" v="3" actId="400"/>
        <pc:sldMkLst>
          <pc:docMk/>
          <pc:sldMk cId="1740081233" sldId="264"/>
        </pc:sldMkLst>
        <pc:spChg chg="mod">
          <ac:chgData name="Nigel Gavilan B. Rillon" userId="2f2373a8-5a5f-44de-b660-cd38d87e598a" providerId="ADAL" clId="{34FAB9ED-F7D7-44CA-9543-F100A4AFF462}" dt="2025-06-17T04:13:18.740" v="3" actId="400"/>
          <ac:spMkLst>
            <pc:docMk/>
            <pc:sldMk cId="1740081233" sldId="264"/>
            <ac:spMk id="16" creationId="{F7DE2E58-14FA-558C-C199-7CE7C3FF280D}"/>
          </ac:spMkLst>
        </pc:spChg>
      </pc:sldChg>
      <pc:sldChg chg="modSp mod">
        <pc:chgData name="Nigel Gavilan B. Rillon" userId="2f2373a8-5a5f-44de-b660-cd38d87e598a" providerId="ADAL" clId="{34FAB9ED-F7D7-44CA-9543-F100A4AFF462}" dt="2025-06-17T04:14:34.369" v="58" actId="20577"/>
        <pc:sldMkLst>
          <pc:docMk/>
          <pc:sldMk cId="3883235088" sldId="265"/>
        </pc:sldMkLst>
        <pc:spChg chg="mod">
          <ac:chgData name="Nigel Gavilan B. Rillon" userId="2f2373a8-5a5f-44de-b660-cd38d87e598a" providerId="ADAL" clId="{34FAB9ED-F7D7-44CA-9543-F100A4AFF462}" dt="2025-06-17T04:14:12.712" v="33" actId="20577"/>
          <ac:spMkLst>
            <pc:docMk/>
            <pc:sldMk cId="3883235088" sldId="265"/>
            <ac:spMk id="15" creationId="{D287115A-B9F7-C840-E09E-F36A4B9EAB85}"/>
          </ac:spMkLst>
        </pc:spChg>
        <pc:spChg chg="mod">
          <ac:chgData name="Nigel Gavilan B. Rillon" userId="2f2373a8-5a5f-44de-b660-cd38d87e598a" providerId="ADAL" clId="{34FAB9ED-F7D7-44CA-9543-F100A4AFF462}" dt="2025-06-17T04:14:34.369" v="58" actId="20577"/>
          <ac:spMkLst>
            <pc:docMk/>
            <pc:sldMk cId="3883235088" sldId="265"/>
            <ac:spMk id="18" creationId="{88B47357-0CEC-3C27-45F0-446539A9456E}"/>
          </ac:spMkLst>
        </pc:spChg>
      </pc:sldChg>
      <pc:sldChg chg="delSp modSp mod">
        <pc:chgData name="Nigel Gavilan B. Rillon" userId="2f2373a8-5a5f-44de-b660-cd38d87e598a" providerId="ADAL" clId="{34FAB9ED-F7D7-44CA-9543-F100A4AFF462}" dt="2025-06-17T04:13:59.235" v="25" actId="1076"/>
        <pc:sldMkLst>
          <pc:docMk/>
          <pc:sldMk cId="2020339960" sldId="266"/>
        </pc:sldMkLst>
        <pc:spChg chg="mod">
          <ac:chgData name="Nigel Gavilan B. Rillon" userId="2f2373a8-5a5f-44de-b660-cd38d87e598a" providerId="ADAL" clId="{34FAB9ED-F7D7-44CA-9543-F100A4AFF462}" dt="2025-06-17T04:13:53.347" v="24" actId="1076"/>
          <ac:spMkLst>
            <pc:docMk/>
            <pc:sldMk cId="2020339960" sldId="266"/>
            <ac:spMk id="10" creationId="{0DA209D6-9D5E-C195-864D-C85E76BDD5CD}"/>
          </ac:spMkLst>
        </pc:spChg>
        <pc:spChg chg="mod">
          <ac:chgData name="Nigel Gavilan B. Rillon" userId="2f2373a8-5a5f-44de-b660-cd38d87e598a" providerId="ADAL" clId="{34FAB9ED-F7D7-44CA-9543-F100A4AFF462}" dt="2025-06-17T04:13:44.786" v="17" actId="20577"/>
          <ac:spMkLst>
            <pc:docMk/>
            <pc:sldMk cId="2020339960" sldId="266"/>
            <ac:spMk id="66" creationId="{981AA503-1336-A12D-E1C2-F469DDAE3E58}"/>
          </ac:spMkLst>
        </pc:spChg>
        <pc:grpChg chg="mod">
          <ac:chgData name="Nigel Gavilan B. Rillon" userId="2f2373a8-5a5f-44de-b660-cd38d87e598a" providerId="ADAL" clId="{34FAB9ED-F7D7-44CA-9543-F100A4AFF462}" dt="2025-06-17T04:13:59.235" v="25" actId="1076"/>
          <ac:grpSpMkLst>
            <pc:docMk/>
            <pc:sldMk cId="2020339960" sldId="266"/>
            <ac:grpSpMk id="60" creationId="{84B6CE10-D3BE-E2E8-5288-1D9A716EAEC9}"/>
          </ac:grpSpMkLst>
        </pc:grpChg>
        <pc:grpChg chg="mod">
          <ac:chgData name="Nigel Gavilan B. Rillon" userId="2f2373a8-5a5f-44de-b660-cd38d87e598a" providerId="ADAL" clId="{34FAB9ED-F7D7-44CA-9543-F100A4AFF462}" dt="2025-06-17T04:13:59.235" v="25" actId="1076"/>
          <ac:grpSpMkLst>
            <pc:docMk/>
            <pc:sldMk cId="2020339960" sldId="266"/>
            <ac:grpSpMk id="79" creationId="{13500F22-A6AB-E75C-41AF-BA3E9E49F144}"/>
          </ac:grpSpMkLst>
        </pc:grpChg>
      </pc:sldChg>
      <pc:sldChg chg="del">
        <pc:chgData name="Nigel Gavilan B. Rillon" userId="2f2373a8-5a5f-44de-b660-cd38d87e598a" providerId="ADAL" clId="{34FAB9ED-F7D7-44CA-9543-F100A4AFF462}" dt="2025-06-17T04:13:04.031" v="0" actId="47"/>
        <pc:sldMkLst>
          <pc:docMk/>
          <pc:sldMk cId="1166237032" sldId="267"/>
        </pc:sldMkLst>
      </pc:sldChg>
      <pc:sldChg chg="del">
        <pc:chgData name="Nigel Gavilan B. Rillon" userId="2f2373a8-5a5f-44de-b660-cd38d87e598a" providerId="ADAL" clId="{34FAB9ED-F7D7-44CA-9543-F100A4AFF462}" dt="2025-06-17T04:13:05.935" v="1" actId="47"/>
        <pc:sldMkLst>
          <pc:docMk/>
          <pc:sldMk cId="3593112106" sldId="268"/>
        </pc:sldMkLst>
      </pc:sldChg>
    </pc:docChg>
  </pc:docChgLst>
  <pc:docChgLst>
    <pc:chgData name="Dion Camangon" userId="7b9bf816-1c6b-44d6-966e-f6b82d5df681" providerId="ADAL" clId="{E5BB8672-4E71-426D-8C0E-A291B8CB81D9}"/>
    <pc:docChg chg="undo custSel modSld">
      <pc:chgData name="Dion Camangon" userId="7b9bf816-1c6b-44d6-966e-f6b82d5df681" providerId="ADAL" clId="{E5BB8672-4E71-426D-8C0E-A291B8CB81D9}" dt="2025-06-17T05:15:04.752" v="158" actId="20577"/>
      <pc:docMkLst>
        <pc:docMk/>
      </pc:docMkLst>
      <pc:sldChg chg="modSp mod">
        <pc:chgData name="Dion Camangon" userId="7b9bf816-1c6b-44d6-966e-f6b82d5df681" providerId="ADAL" clId="{E5BB8672-4E71-426D-8C0E-A291B8CB81D9}" dt="2025-06-17T05:15:04.752" v="158" actId="20577"/>
        <pc:sldMkLst>
          <pc:docMk/>
          <pc:sldMk cId="1740081233" sldId="264"/>
        </pc:sldMkLst>
        <pc:spChg chg="mod">
          <ac:chgData name="Dion Camangon" userId="7b9bf816-1c6b-44d6-966e-f6b82d5df681" providerId="ADAL" clId="{E5BB8672-4E71-426D-8C0E-A291B8CB81D9}" dt="2025-06-17T05:15:04.752" v="158" actId="20577"/>
          <ac:spMkLst>
            <pc:docMk/>
            <pc:sldMk cId="1740081233" sldId="264"/>
            <ac:spMk id="16" creationId="{F7DE2E58-14FA-558C-C199-7CE7C3FF280D}"/>
          </ac:spMkLst>
        </pc:spChg>
        <pc:spChg chg="mod">
          <ac:chgData name="Dion Camangon" userId="7b9bf816-1c6b-44d6-966e-f6b82d5df681" providerId="ADAL" clId="{E5BB8672-4E71-426D-8C0E-A291B8CB81D9}" dt="2025-06-17T05:11:23.957" v="92" actId="20577"/>
          <ac:spMkLst>
            <pc:docMk/>
            <pc:sldMk cId="1740081233" sldId="264"/>
            <ac:spMk id="21" creationId="{D9897B4F-E4B2-E1BE-61BD-35154CA953C9}"/>
          </ac:spMkLst>
        </pc:spChg>
        <pc:picChg chg="mod">
          <ac:chgData name="Dion Camangon" userId="7b9bf816-1c6b-44d6-966e-f6b82d5df681" providerId="ADAL" clId="{E5BB8672-4E71-426D-8C0E-A291B8CB81D9}" dt="2025-06-17T05:10:54.822" v="89" actId="1076"/>
          <ac:picMkLst>
            <pc:docMk/>
            <pc:sldMk cId="1740081233" sldId="264"/>
            <ac:picMk id="25" creationId="{347E2AF1-757E-B414-ECC8-3D0BE6912B12}"/>
          </ac:picMkLst>
        </pc:picChg>
        <pc:picChg chg="mod">
          <ac:chgData name="Dion Camangon" userId="7b9bf816-1c6b-44d6-966e-f6b82d5df681" providerId="ADAL" clId="{E5BB8672-4E71-426D-8C0E-A291B8CB81D9}" dt="2025-06-17T05:11:05.237" v="90" actId="1076"/>
          <ac:picMkLst>
            <pc:docMk/>
            <pc:sldMk cId="1740081233" sldId="264"/>
            <ac:picMk id="26" creationId="{352D3A85-8E11-D233-13B0-086E801C6201}"/>
          </ac:picMkLst>
        </pc:picChg>
      </pc:sldChg>
      <pc:sldChg chg="modSp mod">
        <pc:chgData name="Dion Camangon" userId="7b9bf816-1c6b-44d6-966e-f6b82d5df681" providerId="ADAL" clId="{E5BB8672-4E71-426D-8C0E-A291B8CB81D9}" dt="2025-06-17T05:13:08.380" v="123" actId="6549"/>
        <pc:sldMkLst>
          <pc:docMk/>
          <pc:sldMk cId="3883235088" sldId="265"/>
        </pc:sldMkLst>
        <pc:spChg chg="mod">
          <ac:chgData name="Dion Camangon" userId="7b9bf816-1c6b-44d6-966e-f6b82d5df681" providerId="ADAL" clId="{E5BB8672-4E71-426D-8C0E-A291B8CB81D9}" dt="2025-06-17T05:12:15.875" v="93" actId="6549"/>
          <ac:spMkLst>
            <pc:docMk/>
            <pc:sldMk cId="3883235088" sldId="265"/>
            <ac:spMk id="16" creationId="{F7DE2E58-14FA-558C-C199-7CE7C3FF280D}"/>
          </ac:spMkLst>
        </pc:spChg>
        <pc:spChg chg="mod">
          <ac:chgData name="Dion Camangon" userId="7b9bf816-1c6b-44d6-966e-f6b82d5df681" providerId="ADAL" clId="{E5BB8672-4E71-426D-8C0E-A291B8CB81D9}" dt="2025-06-17T05:13:08.380" v="123" actId="6549"/>
          <ac:spMkLst>
            <pc:docMk/>
            <pc:sldMk cId="3883235088" sldId="265"/>
            <ac:spMk id="18" creationId="{88B47357-0CEC-3C27-45F0-446539A9456E}"/>
          </ac:spMkLst>
        </pc:spChg>
      </pc:sldChg>
      <pc:sldChg chg="modSp mod">
        <pc:chgData name="Dion Camangon" userId="7b9bf816-1c6b-44d6-966e-f6b82d5df681" providerId="ADAL" clId="{E5BB8672-4E71-426D-8C0E-A291B8CB81D9}" dt="2025-06-17T05:13:49.457" v="156" actId="14100"/>
        <pc:sldMkLst>
          <pc:docMk/>
          <pc:sldMk cId="2020339960" sldId="266"/>
        </pc:sldMkLst>
        <pc:spChg chg="mod">
          <ac:chgData name="Dion Camangon" userId="7b9bf816-1c6b-44d6-966e-f6b82d5df681" providerId="ADAL" clId="{E5BB8672-4E71-426D-8C0E-A291B8CB81D9}" dt="2025-06-17T05:13:49.457" v="156" actId="14100"/>
          <ac:spMkLst>
            <pc:docMk/>
            <pc:sldMk cId="2020339960" sldId="266"/>
            <ac:spMk id="80" creationId="{8D109994-B0FD-F5F6-65E8-334A2FBC0715}"/>
          </ac:spMkLst>
        </pc:spChg>
        <pc:grpChg chg="mod">
          <ac:chgData name="Dion Camangon" userId="7b9bf816-1c6b-44d6-966e-f6b82d5df681" providerId="ADAL" clId="{E5BB8672-4E71-426D-8C0E-A291B8CB81D9}" dt="2025-06-17T05:13:45.199" v="155" actId="14100"/>
          <ac:grpSpMkLst>
            <pc:docMk/>
            <pc:sldMk cId="2020339960" sldId="266"/>
            <ac:grpSpMk id="79" creationId="{13500F22-A6AB-E75C-41AF-BA3E9E49F14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AA0C2-5173-D543-8718-CDEFD3B9799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C26EF-1C6C-BD40-8FFA-DA95ED5000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2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293-D39B-BC46-9D1B-0C32DFB6100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6BE-0E09-504B-87EB-037C31E59C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9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293-D39B-BC46-9D1B-0C32DFB6100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6BE-0E09-504B-87EB-037C31E59C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4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293-D39B-BC46-9D1B-0C32DFB6100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6BE-0E09-504B-87EB-037C31E59C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3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293-D39B-BC46-9D1B-0C32DFB6100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6BE-0E09-504B-87EB-037C31E59C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293-D39B-BC46-9D1B-0C32DFB6100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6BE-0E09-504B-87EB-037C31E59C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85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293-D39B-BC46-9D1B-0C32DFB6100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6BE-0E09-504B-87EB-037C31E59C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2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293-D39B-BC46-9D1B-0C32DFB6100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6BE-0E09-504B-87EB-037C31E59C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55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293-D39B-BC46-9D1B-0C32DFB6100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6BE-0E09-504B-87EB-037C31E59C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7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293-D39B-BC46-9D1B-0C32DFB6100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6BE-0E09-504B-87EB-037C31E59C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293-D39B-BC46-9D1B-0C32DFB6100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6BE-0E09-504B-87EB-037C31E59C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87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293-D39B-BC46-9D1B-0C32DFB6100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6BE-0E09-504B-87EB-037C31E59C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A293-D39B-BC46-9D1B-0C32DFB6100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CD6BE-0E09-504B-87EB-037C31E59C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jpe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209D6-9D5E-C195-864D-C85E76BDD5CD}"/>
              </a:ext>
            </a:extLst>
          </p:cNvPr>
          <p:cNvSpPr/>
          <p:nvPr/>
        </p:nvSpPr>
        <p:spPr>
          <a:xfrm>
            <a:off x="-2286" y="0"/>
            <a:ext cx="9144000" cy="6858000"/>
          </a:xfrm>
          <a:prstGeom prst="rect">
            <a:avLst/>
          </a:prstGeom>
          <a:solidFill>
            <a:srgbClr val="1B5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72D9B-186D-F24A-72C9-0FBCEF6FB50F}"/>
              </a:ext>
            </a:extLst>
          </p:cNvPr>
          <p:cNvSpPr txBox="1"/>
          <p:nvPr/>
        </p:nvSpPr>
        <p:spPr>
          <a:xfrm>
            <a:off x="396004" y="279291"/>
            <a:ext cx="3949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6052">
              <a:spcAft>
                <a:spcPts val="600"/>
              </a:spcAft>
            </a:pPr>
            <a:r>
              <a:rPr lang="en-US" sz="4800" b="1" kern="1200" spc="200" dirty="0">
                <a:solidFill>
                  <a:schemeClr val="accent4"/>
                </a:solidFill>
                <a:latin typeface="Century Gothic" panose="020B0502020202020204" pitchFamily="34" charset="0"/>
                <a:cs typeface="Mangal" panose="02040503050203030202" pitchFamily="18" charset="0"/>
              </a:rPr>
              <a:t>JOIN US !</a:t>
            </a:r>
            <a:endParaRPr lang="en-US" sz="4800" b="1" spc="200" dirty="0">
              <a:solidFill>
                <a:schemeClr val="accent4"/>
              </a:solidFill>
              <a:latin typeface="Century Gothic" panose="020B0502020202020204" pitchFamily="34" charset="0"/>
              <a:cs typeface="Mangal" panose="02040503050203030202" pitchFamily="18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7DE2E58-14FA-558C-C199-7CE7C3FF2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290" y="1049867"/>
            <a:ext cx="8256760" cy="1469951"/>
          </a:xfrm>
        </p:spPr>
        <p:txBody>
          <a:bodyPr>
            <a:noAutofit/>
          </a:bodyPr>
          <a:lstStyle/>
          <a:p>
            <a:pPr algn="l" defTabSz="832104">
              <a:lnSpc>
                <a:spcPct val="100000"/>
              </a:lnSpc>
              <a:spcBef>
                <a:spcPts val="0"/>
              </a:spcBef>
            </a:pPr>
            <a:r>
              <a:rPr lang="en-US" sz="2000" kern="1200" dirty="0">
                <a:solidFill>
                  <a:schemeClr val="bg1"/>
                </a:solidFill>
                <a:latin typeface="Grandview" panose="020B0502040204020203" pitchFamily="34" charset="0"/>
              </a:rPr>
              <a:t>As part of </a:t>
            </a:r>
            <a:r>
              <a:rPr lang="en-US" sz="2000" dirty="0">
                <a:solidFill>
                  <a:schemeClr val="bg1"/>
                </a:solidFill>
                <a:latin typeface="Grandview" panose="020B0502040204020203" pitchFamily="34" charset="0"/>
              </a:rPr>
              <a:t>the Philippines’</a:t>
            </a:r>
            <a:r>
              <a:rPr lang="en-US" sz="2000" kern="1200" dirty="0">
                <a:solidFill>
                  <a:schemeClr val="bg1"/>
                </a:solidFill>
                <a:latin typeface="Grandview" panose="020B0502040204020203" pitchFamily="34" charset="0"/>
              </a:rPr>
              <a:t> Public-Private Partnership Program, </a:t>
            </a:r>
          </a:p>
          <a:p>
            <a:pPr algn="l" defTabSz="832104">
              <a:lnSpc>
                <a:spcPct val="100000"/>
              </a:lnSpc>
              <a:spcBef>
                <a:spcPts val="0"/>
              </a:spcBef>
            </a:pPr>
            <a:r>
              <a:rPr lang="en-US" sz="2000" kern="1200" dirty="0">
                <a:solidFill>
                  <a:schemeClr val="bg1"/>
                </a:solidFill>
                <a:latin typeface="Grandview" panose="020B0502040204020203" pitchFamily="34" charset="0"/>
              </a:rPr>
              <a:t>the </a:t>
            </a:r>
            <a:r>
              <a:rPr lang="en-PH" sz="2000" kern="1200" dirty="0">
                <a:solidFill>
                  <a:schemeClr val="bg1"/>
                </a:solidFill>
                <a:latin typeface="Grandview" panose="020B0502040204020203" pitchFamily="34" charset="0"/>
              </a:rPr>
              <a:t>Department of Transportation will be </a:t>
            </a:r>
            <a:r>
              <a:rPr lang="en-PH" sz="2000" dirty="0">
                <a:solidFill>
                  <a:schemeClr val="bg1"/>
                </a:solidFill>
                <a:latin typeface="Grandview" panose="020B0502040204020203" pitchFamily="34" charset="0"/>
              </a:rPr>
              <a:t>inviting </a:t>
            </a:r>
            <a:r>
              <a:rPr lang="en-PH" sz="2000" kern="1200" dirty="0">
                <a:solidFill>
                  <a:schemeClr val="bg1"/>
                </a:solidFill>
                <a:latin typeface="Grandview" panose="020B0502040204020203" pitchFamily="34" charset="0"/>
              </a:rPr>
              <a:t>passenger rail operators to bid for the </a:t>
            </a:r>
            <a:r>
              <a:rPr lang="en-PH" sz="2000" b="1" kern="1200" dirty="0">
                <a:solidFill>
                  <a:schemeClr val="bg1"/>
                </a:solidFill>
                <a:latin typeface="Grandview" panose="020B0502040204020203" pitchFamily="34" charset="0"/>
              </a:rPr>
              <a:t>operation and maintenance of the 147-km North-South Commuter Railway and the 33-km Metro Manila Subway</a:t>
            </a:r>
            <a:endParaRPr lang="en-US" sz="2000" b="1" dirty="0">
              <a:solidFill>
                <a:schemeClr val="bg1"/>
              </a:solidFill>
              <a:latin typeface="Grandview" panose="020B0502040204020203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9897B4F-E4B2-E1BE-61BD-35154CA953C9}"/>
              </a:ext>
            </a:extLst>
          </p:cNvPr>
          <p:cNvSpPr txBox="1">
            <a:spLocks/>
          </p:cNvSpPr>
          <p:nvPr/>
        </p:nvSpPr>
        <p:spPr>
          <a:xfrm>
            <a:off x="5021919" y="2781874"/>
            <a:ext cx="3854921" cy="291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32104"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Grandview" panose="020B0502040204020203" pitchFamily="34" charset="0"/>
              </a:rPr>
              <a:t>Both lines are under construction.</a:t>
            </a:r>
          </a:p>
          <a:p>
            <a:pPr algn="l" defTabSz="832104"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Grandview" panose="020B0502040204020203" pitchFamily="34" charset="0"/>
              </a:rPr>
              <a:t>Financed by the Asian Development Bank and the Japan International Cooperation Agency.</a:t>
            </a:r>
          </a:p>
          <a:p>
            <a:pPr algn="l" defTabSz="832104"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Grandview" panose="020B0502040204020203" pitchFamily="34" charset="0"/>
              </a:rPr>
              <a:t>First Partial operations in 2027.</a:t>
            </a:r>
            <a:br>
              <a:rPr lang="en-US" sz="1400" dirty="0">
                <a:solidFill>
                  <a:schemeClr val="bg1"/>
                </a:solidFill>
                <a:latin typeface="Grandview" panose="020B0502040204020203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Grandview" panose="020B0502040204020203" pitchFamily="34" charset="0"/>
              </a:rPr>
              <a:t>Full operations targeted by 2032.</a:t>
            </a:r>
          </a:p>
          <a:p>
            <a:pPr algn="l" defTabSz="832104"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Grandview" panose="020B0502040204020203" pitchFamily="34" charset="0"/>
              </a:rPr>
              <a:t>The lines are each expected to serve over 500,000 commuters daily.</a:t>
            </a:r>
          </a:p>
          <a:p>
            <a:pPr algn="l" defTabSz="832104"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Grandview" panose="020B0502040204020203" pitchFamily="34" charset="0"/>
              </a:rPr>
              <a:t>Travel time projected to be significantly reduced between Clark, Pampanga, and Calamba, Laguna as well as within Metro Manila.</a:t>
            </a:r>
          </a:p>
          <a:p>
            <a:pPr algn="l" defTabSz="832104">
              <a:spcBef>
                <a:spcPts val="600"/>
              </a:spcBef>
              <a:spcAft>
                <a:spcPts val="1200"/>
              </a:spcAft>
            </a:pPr>
            <a:endParaRPr lang="en-US" sz="1400" dirty="0">
              <a:solidFill>
                <a:schemeClr val="bg1"/>
              </a:solidFill>
              <a:latin typeface="Grandview" panose="020B0502040204020203" pitchFamily="34" charset="0"/>
            </a:endParaRPr>
          </a:p>
          <a:p>
            <a:pPr algn="l" defTabSz="832104">
              <a:spcBef>
                <a:spcPts val="600"/>
              </a:spcBef>
              <a:spcAft>
                <a:spcPts val="1200"/>
              </a:spcAft>
            </a:pPr>
            <a:endParaRPr lang="en-US" sz="1400" dirty="0">
              <a:solidFill>
                <a:schemeClr val="bg1"/>
              </a:solidFill>
              <a:latin typeface="Grandview" panose="020B0502040204020203" pitchFamily="34" charset="0"/>
            </a:endParaRPr>
          </a:p>
          <a:p>
            <a:pPr algn="l" defTabSz="832104">
              <a:spcBef>
                <a:spcPts val="600"/>
              </a:spcBef>
              <a:spcAft>
                <a:spcPts val="1200"/>
              </a:spcAft>
            </a:pPr>
            <a:endParaRPr lang="en-US" sz="1400" dirty="0">
              <a:solidFill>
                <a:schemeClr val="bg1"/>
              </a:solidFill>
              <a:latin typeface="Grandview" panose="020B0502040204020203" pitchFamily="34" charset="0"/>
            </a:endParaRPr>
          </a:p>
          <a:p>
            <a:pPr algn="l" defTabSz="832104">
              <a:spcBef>
                <a:spcPts val="600"/>
              </a:spcBef>
              <a:spcAft>
                <a:spcPts val="1200"/>
              </a:spcAft>
            </a:pPr>
            <a:endParaRPr lang="en-US" sz="1400" dirty="0">
              <a:solidFill>
                <a:schemeClr val="bg1"/>
              </a:solidFill>
              <a:latin typeface="Grandview" panose="020B0502040204020203" pitchFamily="34" charset="0"/>
            </a:endParaRPr>
          </a:p>
          <a:p>
            <a:pPr algn="l" defTabSz="832104">
              <a:spcBef>
                <a:spcPts val="600"/>
              </a:spcBef>
              <a:spcAft>
                <a:spcPts val="1200"/>
              </a:spcAft>
            </a:pPr>
            <a:endParaRPr lang="en-US" sz="1400" dirty="0">
              <a:solidFill>
                <a:schemeClr val="bg1"/>
              </a:solidFill>
              <a:latin typeface="Grandview" panose="020B05020402040202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A89C57-86EE-09B5-88A1-AAC50448EE46}"/>
              </a:ext>
            </a:extLst>
          </p:cNvPr>
          <p:cNvGrpSpPr/>
          <p:nvPr/>
        </p:nvGrpSpPr>
        <p:grpSpPr>
          <a:xfrm>
            <a:off x="-102409" y="2519818"/>
            <a:ext cx="4859453" cy="4338182"/>
            <a:chOff x="-102408" y="2697480"/>
            <a:chExt cx="4674408" cy="4160520"/>
          </a:xfrm>
        </p:grpSpPr>
        <p:pic>
          <p:nvPicPr>
            <p:cNvPr id="7" name="Picture 6" descr="A group of people standing next to a train">
              <a:extLst>
                <a:ext uri="{FF2B5EF4-FFF2-40B4-BE49-F238E27FC236}">
                  <a16:creationId xmlns:a16="http://schemas.microsoft.com/office/drawing/2014/main" id="{277AC4BA-38A8-FC07-B49A-FFC9F9797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697480"/>
              <a:ext cx="4572000" cy="4160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E23251-7C7F-3F94-8C9E-544A99388BB8}"/>
                </a:ext>
              </a:extLst>
            </p:cNvPr>
            <p:cNvSpPr txBox="1"/>
            <p:nvPr/>
          </p:nvSpPr>
          <p:spPr>
            <a:xfrm rot="1778139">
              <a:off x="-102408" y="4094141"/>
              <a:ext cx="56457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i="1">
                  <a:solidFill>
                    <a:schemeClr val="accent5">
                      <a:lumMod val="50000"/>
                    </a:schemeClr>
                  </a:solidFill>
                </a:rPr>
                <a:t>Freepik.com</a:t>
              </a:r>
            </a:p>
          </p:txBody>
        </p:sp>
      </p:grpSp>
      <p:pic>
        <p:nvPicPr>
          <p:cNvPr id="2" name="Picture 1" descr="DOTr to implement cashless transaction on EDSA Busway System starting ...">
            <a:extLst>
              <a:ext uri="{FF2B5EF4-FFF2-40B4-BE49-F238E27FC236}">
                <a16:creationId xmlns:a16="http://schemas.microsoft.com/office/drawing/2014/main" id="{FE97AC1D-BBAD-0E9D-1264-A9056F9A7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3" b="88642" l="26528" r="73889">
                        <a14:foregroundMark x1="28333" y1="42469" x2="28333" y2="42469"/>
                        <a14:foregroundMark x1="26528" y1="43457" x2="26528" y2="43457"/>
                        <a14:foregroundMark x1="28333" y1="36543" x2="28333" y2="36543"/>
                        <a14:foregroundMark x1="29861" y1="27901" x2="29861" y2="27901"/>
                        <a14:foregroundMark x1="32361" y1="21481" x2="32361" y2="21481"/>
                        <a14:foregroundMark x1="36250" y1="16049" x2="36250" y2="16049"/>
                        <a14:foregroundMark x1="40694" y1="9877" x2="40694" y2="9877"/>
                        <a14:foregroundMark x1="45139" y1="7160" x2="45139" y2="7160"/>
                        <a14:foregroundMark x1="52083" y1="6173" x2="52083" y2="6173"/>
                        <a14:foregroundMark x1="55278" y1="7654" x2="55278" y2="7654"/>
                        <a14:foregroundMark x1="59444" y1="11111" x2="59444" y2="11111"/>
                        <a14:foregroundMark x1="63750" y1="14074" x2="63750" y2="14074"/>
                        <a14:foregroundMark x1="67222" y1="21481" x2="67222" y2="21481"/>
                        <a14:foregroundMark x1="69028" y1="25185" x2="69028" y2="25185"/>
                        <a14:foregroundMark x1="72222" y1="31852" x2="72222" y2="31852"/>
                        <a14:foregroundMark x1="72361" y1="39753" x2="72361" y2="39753"/>
                        <a14:foregroundMark x1="73889" y1="48642" x2="73889" y2="48642"/>
                        <a14:foregroundMark x1="71667" y1="53333" x2="71667" y2="53333"/>
                        <a14:foregroundMark x1="72222" y1="62222" x2="72222" y2="62222"/>
                        <a14:foregroundMark x1="69722" y1="66420" x2="69722" y2="66420"/>
                        <a14:foregroundMark x1="68611" y1="69630" x2="68611" y2="69630"/>
                        <a14:foregroundMark x1="65833" y1="76543" x2="65833" y2="76543"/>
                        <a14:foregroundMark x1="60833" y1="82716" x2="60833" y2="82716"/>
                        <a14:foregroundMark x1="56111" y1="84444" x2="56111" y2="84444"/>
                        <a14:foregroundMark x1="55417" y1="88642" x2="55417" y2="88642"/>
                        <a14:foregroundMark x1="52778" y1="85679" x2="52778" y2="85679"/>
                        <a14:foregroundMark x1="49306" y1="85432" x2="49306" y2="85432"/>
                        <a14:foregroundMark x1="45556" y1="84444" x2="45556" y2="84444"/>
                        <a14:foregroundMark x1="39444" y1="82716" x2="39444" y2="82716"/>
                        <a14:foregroundMark x1="35278" y1="77037" x2="35278" y2="77037"/>
                        <a14:foregroundMark x1="32639" y1="70864" x2="32639" y2="70864"/>
                        <a14:foregroundMark x1="30556" y1="64691" x2="30556" y2="64691"/>
                        <a14:foregroundMark x1="29444" y1="58519" x2="29444" y2="58519"/>
                        <a14:foregroundMark x1="27917" y1="51111" x2="27917" y2="51111"/>
                        <a14:backgroundMark x1="29306" y1="12593" x2="29306" y2="12593"/>
                        <a14:backgroundMark x1="27361" y1="50123" x2="27361" y2="50123"/>
                        <a14:backgroundMark x1="28611" y1="57284" x2="28611" y2="57284"/>
                        <a14:backgroundMark x1="29306" y1="64444" x2="29306" y2="64444"/>
                        <a14:backgroundMark x1="34722" y1="75556" x2="34722" y2="75556"/>
                        <a14:backgroundMark x1="51944" y1="86173" x2="51944" y2="86173"/>
                        <a14:backgroundMark x1="52083" y1="88395" x2="52083" y2="88395"/>
                        <a14:backgroundMark x1="55278" y1="85185" x2="55278" y2="85185"/>
                        <a14:backgroundMark x1="55556" y1="87407" x2="55556" y2="87407"/>
                        <a14:backgroundMark x1="48750" y1="86173" x2="48750" y2="86173"/>
                        <a14:backgroundMark x1="48472" y1="88642" x2="48472" y2="88642"/>
                        <a14:backgroundMark x1="72500" y1="55309" x2="72500" y2="55309"/>
                        <a14:backgroundMark x1="73056" y1="40741" x2="73056" y2="40741"/>
                        <a14:backgroundMark x1="71806" y1="33827" x2="71806" y2="33827"/>
                        <a14:backgroundMark x1="69861" y1="25926" x2="69861" y2="25926"/>
                        <a14:backgroundMark x1="60139" y1="11605" x2="60139" y2="11605"/>
                        <a14:backgroundMark x1="56389" y1="7901" x2="56389" y2="7901"/>
                        <a14:backgroundMark x1="28333" y1="34568" x2="28333" y2="34568"/>
                        <a14:backgroundMark x1="44167" y1="22469" x2="44167" y2="22469"/>
                        <a14:backgroundMark x1="44444" y1="23210" x2="44444" y2="23210"/>
                        <a14:backgroundMark x1="44722" y1="24198" x2="44722" y2="24198"/>
                        <a14:backgroundMark x1="45000" y1="24691" x2="45000" y2="24691"/>
                        <a14:backgroundMark x1="40556" y1="30123" x2="40556" y2="30123"/>
                        <a14:backgroundMark x1="36806" y1="36790" x2="36806" y2="36790"/>
                        <a14:backgroundMark x1="37500" y1="37284" x2="37500" y2="37284"/>
                        <a14:backgroundMark x1="35694" y1="45926" x2="35694" y2="45926"/>
                        <a14:backgroundMark x1="36528" y1="45926" x2="36528" y2="45926"/>
                        <a14:backgroundMark x1="36528" y1="55062" x2="36528" y2="55062"/>
                        <a14:backgroundMark x1="68333" y1="71358" x2="68333" y2="71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2884" r="25470" b="9541"/>
          <a:stretch/>
        </p:blipFill>
        <p:spPr bwMode="auto">
          <a:xfrm>
            <a:off x="7184054" y="188035"/>
            <a:ext cx="580585" cy="5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35EF5A0-6CE1-B260-9AF1-F49645B1F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093" y="261297"/>
            <a:ext cx="449387" cy="457709"/>
          </a:xfrm>
          <a:prstGeom prst="rect">
            <a:avLst/>
          </a:prstGeom>
        </p:spPr>
      </p:pic>
      <p:pic>
        <p:nvPicPr>
          <p:cNvPr id="4" name="Picture 6" descr="PNR launches new trains for Manila-Laguna and vice versa – Frontpage PH">
            <a:extLst>
              <a:ext uri="{FF2B5EF4-FFF2-40B4-BE49-F238E27FC236}">
                <a16:creationId xmlns:a16="http://schemas.microsoft.com/office/drawing/2014/main" id="{E5A05020-4B73-B499-8121-35D21303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011" y="208130"/>
            <a:ext cx="573579" cy="5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Cement truck with solid fill">
            <a:extLst>
              <a:ext uri="{FF2B5EF4-FFF2-40B4-BE49-F238E27FC236}">
                <a16:creationId xmlns:a16="http://schemas.microsoft.com/office/drawing/2014/main" id="{C74F5396-2898-7E5F-1E04-22A8E4AF8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1942" y="2666325"/>
            <a:ext cx="416654" cy="416654"/>
          </a:xfrm>
          <a:prstGeom prst="rect">
            <a:avLst/>
          </a:prstGeom>
        </p:spPr>
      </p:pic>
      <p:pic>
        <p:nvPicPr>
          <p:cNvPr id="22" name="Graphic 21" descr="Coins outline">
            <a:extLst>
              <a:ext uri="{FF2B5EF4-FFF2-40B4-BE49-F238E27FC236}">
                <a16:creationId xmlns:a16="http://schemas.microsoft.com/office/drawing/2014/main" id="{7813C383-EADC-78B9-EE98-F310D1723D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72798" y="3169557"/>
            <a:ext cx="481587" cy="481587"/>
          </a:xfrm>
          <a:prstGeom prst="rect">
            <a:avLst/>
          </a:prstGeom>
        </p:spPr>
      </p:pic>
      <p:pic>
        <p:nvPicPr>
          <p:cNvPr id="24" name="Graphic 23" descr="Bullseye with solid fill">
            <a:extLst>
              <a:ext uri="{FF2B5EF4-FFF2-40B4-BE49-F238E27FC236}">
                <a16:creationId xmlns:a16="http://schemas.microsoft.com/office/drawing/2014/main" id="{D8EAA982-177B-3E04-81B0-AF14E53A9B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75452" y="3736012"/>
            <a:ext cx="466274" cy="466274"/>
          </a:xfrm>
          <a:prstGeom prst="rect">
            <a:avLst/>
          </a:prstGeom>
        </p:spPr>
      </p:pic>
      <p:pic>
        <p:nvPicPr>
          <p:cNvPr id="25" name="Graphic 24" descr="Group of people with solid fill">
            <a:extLst>
              <a:ext uri="{FF2B5EF4-FFF2-40B4-BE49-F238E27FC236}">
                <a16:creationId xmlns:a16="http://schemas.microsoft.com/office/drawing/2014/main" id="{347E2AF1-757E-B414-ECC8-3D0BE6912B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10887" y="4508483"/>
            <a:ext cx="422088" cy="422088"/>
          </a:xfrm>
          <a:prstGeom prst="rect">
            <a:avLst/>
          </a:prstGeom>
        </p:spPr>
      </p:pic>
      <p:pic>
        <p:nvPicPr>
          <p:cNvPr id="26" name="Graphic 25" descr="Route (Two Pins With A Path) with solid fill">
            <a:extLst>
              <a:ext uri="{FF2B5EF4-FFF2-40B4-BE49-F238E27FC236}">
                <a16:creationId xmlns:a16="http://schemas.microsoft.com/office/drawing/2014/main" id="{352D3A85-8E11-D233-13B0-086E801C62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01849" y="5115139"/>
            <a:ext cx="456840" cy="4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758D4F-D7B3-416A-FFCA-6CA08B18C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3153"/>
            <a:ext cx="4391112" cy="55234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13C7AD56-0577-E05A-5107-3DE83BDFB0EC}"/>
              </a:ext>
            </a:extLst>
          </p:cNvPr>
          <p:cNvSpPr txBox="1">
            <a:spLocks/>
          </p:cNvSpPr>
          <p:nvPr/>
        </p:nvSpPr>
        <p:spPr>
          <a:xfrm>
            <a:off x="180888" y="1389647"/>
            <a:ext cx="4221950" cy="407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147-km elevated line connecting Clark International Airport and Calamba, Laguna passing through Metro Manila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35 stations, 3 maintenance depots, and 1 central Operations Control Center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ETCS Level 2 Signaling with ATO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GoA2 Operation with driver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Electro-Mechanical Works carried out by Hitachi and Mitsubishi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408 EMUs manufactured by J-</a:t>
            </a:r>
            <a:r>
              <a:rPr lang="en-US" sz="1600" err="1">
                <a:latin typeface="Grandview" panose="020B0502040204020203" pitchFamily="34" charset="0"/>
                <a:cs typeface="Mangal" panose="02040503050203030202" pitchFamily="18" charset="0"/>
              </a:rPr>
              <a:t>Trec</a:t>
            </a: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 &amp; Sumitomo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EPC financed by the Asian Development Bank and the Japan International Cooperation Agency</a:t>
            </a:r>
          </a:p>
          <a:p>
            <a:pPr algn="l" defTabSz="832104">
              <a:spcBef>
                <a:spcPts val="600"/>
              </a:spcBef>
              <a:spcAft>
                <a:spcPts val="600"/>
              </a:spcAft>
            </a:pPr>
            <a:endParaRPr lang="en-US" sz="1600">
              <a:latin typeface="Grandview" panose="020B0502040204020203" pitchFamily="34" charset="0"/>
              <a:cs typeface="Mangal" panose="02040503050203030202" pitchFamily="18" charset="0"/>
            </a:endParaRPr>
          </a:p>
          <a:p>
            <a:pPr algn="l" defTabSz="832104">
              <a:spcBef>
                <a:spcPts val="600"/>
              </a:spcBef>
              <a:spcAft>
                <a:spcPts val="600"/>
              </a:spcAft>
            </a:pPr>
            <a:endParaRPr lang="en-US" sz="1600">
              <a:latin typeface="Grandview" panose="020B0502040204020203" pitchFamily="34" charset="0"/>
              <a:cs typeface="Mangal" panose="02040503050203030202" pitchFamily="18" charset="0"/>
            </a:endParaRPr>
          </a:p>
          <a:p>
            <a:pPr algn="l" defTabSz="832104">
              <a:spcBef>
                <a:spcPts val="600"/>
              </a:spcBef>
              <a:spcAft>
                <a:spcPts val="600"/>
              </a:spcAft>
            </a:pPr>
            <a:endParaRPr lang="en-US" sz="1600">
              <a:latin typeface="Grandview" panose="020B0502040204020203" pitchFamily="34" charset="0"/>
              <a:cs typeface="Mangal" panose="02040503050203030202" pitchFamily="18" charset="0"/>
            </a:endParaRPr>
          </a:p>
          <a:p>
            <a:pPr algn="l" defTabSz="832104">
              <a:spcBef>
                <a:spcPts val="600"/>
              </a:spcBef>
              <a:spcAft>
                <a:spcPts val="600"/>
              </a:spcAft>
            </a:pPr>
            <a:endParaRPr lang="en-US" sz="1600">
              <a:latin typeface="Grandview" panose="020B0502040204020203" pitchFamily="34" charset="0"/>
              <a:cs typeface="Mangal" panose="02040503050203030202" pitchFamily="18" charset="0"/>
            </a:endParaRPr>
          </a:p>
        </p:txBody>
      </p:sp>
      <p:pic>
        <p:nvPicPr>
          <p:cNvPr id="18" name="Picture 4" descr="DOTr to implement cashless transaction on EDSA Busway System starting ...">
            <a:extLst>
              <a:ext uri="{FF2B5EF4-FFF2-40B4-BE49-F238E27FC236}">
                <a16:creationId xmlns:a16="http://schemas.microsoft.com/office/drawing/2014/main" id="{DB596BCA-8A18-8B66-1172-1A4B5A8EB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73" b="88642" l="26528" r="73889">
                        <a14:foregroundMark x1="28333" y1="42469" x2="28333" y2="42469"/>
                        <a14:foregroundMark x1="26528" y1="43457" x2="26528" y2="43457"/>
                        <a14:foregroundMark x1="28333" y1="36543" x2="28333" y2="36543"/>
                        <a14:foregroundMark x1="29861" y1="27901" x2="29861" y2="27901"/>
                        <a14:foregroundMark x1="32361" y1="21481" x2="32361" y2="21481"/>
                        <a14:foregroundMark x1="36250" y1="16049" x2="36250" y2="16049"/>
                        <a14:foregroundMark x1="40694" y1="9877" x2="40694" y2="9877"/>
                        <a14:foregroundMark x1="45139" y1="7160" x2="45139" y2="7160"/>
                        <a14:foregroundMark x1="52083" y1="6173" x2="52083" y2="6173"/>
                        <a14:foregroundMark x1="55278" y1="7654" x2="55278" y2="7654"/>
                        <a14:foregroundMark x1="59444" y1="11111" x2="59444" y2="11111"/>
                        <a14:foregroundMark x1="63750" y1="14074" x2="63750" y2="14074"/>
                        <a14:foregroundMark x1="67222" y1="21481" x2="67222" y2="21481"/>
                        <a14:foregroundMark x1="69028" y1="25185" x2="69028" y2="25185"/>
                        <a14:foregroundMark x1="72222" y1="31852" x2="72222" y2="31852"/>
                        <a14:foregroundMark x1="72361" y1="39753" x2="72361" y2="39753"/>
                        <a14:foregroundMark x1="73889" y1="48642" x2="73889" y2="48642"/>
                        <a14:foregroundMark x1="71667" y1="53333" x2="71667" y2="53333"/>
                        <a14:foregroundMark x1="72222" y1="62222" x2="72222" y2="62222"/>
                        <a14:foregroundMark x1="69722" y1="66420" x2="69722" y2="66420"/>
                        <a14:foregroundMark x1="68611" y1="69630" x2="68611" y2="69630"/>
                        <a14:foregroundMark x1="65833" y1="76543" x2="65833" y2="76543"/>
                        <a14:foregroundMark x1="60833" y1="82716" x2="60833" y2="82716"/>
                        <a14:foregroundMark x1="56111" y1="84444" x2="56111" y2="84444"/>
                        <a14:foregroundMark x1="55417" y1="88642" x2="55417" y2="88642"/>
                        <a14:foregroundMark x1="52778" y1="85679" x2="52778" y2="85679"/>
                        <a14:foregroundMark x1="49306" y1="85432" x2="49306" y2="85432"/>
                        <a14:foregroundMark x1="45556" y1="84444" x2="45556" y2="84444"/>
                        <a14:foregroundMark x1="39444" y1="82716" x2="39444" y2="82716"/>
                        <a14:foregroundMark x1="35278" y1="77037" x2="35278" y2="77037"/>
                        <a14:foregroundMark x1="32639" y1="70864" x2="32639" y2="70864"/>
                        <a14:foregroundMark x1="30556" y1="64691" x2="30556" y2="64691"/>
                        <a14:foregroundMark x1="29444" y1="58519" x2="29444" y2="58519"/>
                        <a14:foregroundMark x1="27917" y1="51111" x2="27917" y2="51111"/>
                        <a14:backgroundMark x1="29306" y1="12593" x2="29306" y2="12593"/>
                        <a14:backgroundMark x1="27361" y1="50123" x2="27361" y2="50123"/>
                        <a14:backgroundMark x1="28611" y1="57284" x2="28611" y2="57284"/>
                        <a14:backgroundMark x1="29306" y1="64444" x2="29306" y2="64444"/>
                        <a14:backgroundMark x1="34722" y1="75556" x2="34722" y2="75556"/>
                        <a14:backgroundMark x1="51944" y1="86173" x2="51944" y2="86173"/>
                        <a14:backgroundMark x1="52083" y1="88395" x2="52083" y2="88395"/>
                        <a14:backgroundMark x1="55278" y1="85185" x2="55278" y2="85185"/>
                        <a14:backgroundMark x1="55556" y1="87407" x2="55556" y2="87407"/>
                        <a14:backgroundMark x1="48750" y1="86173" x2="48750" y2="86173"/>
                        <a14:backgroundMark x1="48472" y1="88642" x2="48472" y2="88642"/>
                        <a14:backgroundMark x1="72500" y1="55309" x2="72500" y2="55309"/>
                        <a14:backgroundMark x1="73056" y1="40741" x2="73056" y2="40741"/>
                        <a14:backgroundMark x1="71806" y1="33827" x2="71806" y2="33827"/>
                        <a14:backgroundMark x1="69861" y1="25926" x2="69861" y2="25926"/>
                        <a14:backgroundMark x1="60139" y1="11605" x2="60139" y2="11605"/>
                        <a14:backgroundMark x1="56389" y1="7901" x2="56389" y2="7901"/>
                        <a14:backgroundMark x1="28333" y1="34568" x2="28333" y2="34568"/>
                        <a14:backgroundMark x1="44167" y1="22469" x2="44167" y2="22469"/>
                        <a14:backgroundMark x1="44444" y1="23210" x2="44444" y2="23210"/>
                        <a14:backgroundMark x1="44722" y1="24198" x2="44722" y2="24198"/>
                        <a14:backgroundMark x1="45000" y1="24691" x2="45000" y2="24691"/>
                        <a14:backgroundMark x1="40556" y1="30123" x2="40556" y2="30123"/>
                        <a14:backgroundMark x1="36806" y1="36790" x2="36806" y2="36790"/>
                        <a14:backgroundMark x1="37500" y1="37284" x2="37500" y2="37284"/>
                        <a14:backgroundMark x1="35694" y1="45926" x2="35694" y2="45926"/>
                        <a14:backgroundMark x1="36528" y1="45926" x2="36528" y2="45926"/>
                        <a14:backgroundMark x1="36528" y1="55062" x2="36528" y2="55062"/>
                        <a14:backgroundMark x1="68333" y1="71358" x2="68333" y2="71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2884" r="25470" b="9541"/>
          <a:stretch/>
        </p:blipFill>
        <p:spPr bwMode="auto">
          <a:xfrm>
            <a:off x="119928" y="6107335"/>
            <a:ext cx="580585" cy="5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E860DBD-EC24-C632-302F-1A1D9972A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21" y="182580"/>
            <a:ext cx="7122598" cy="553830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NORTH–SOUTH COMMUTER RAILWAY [ NSCR ]</a:t>
            </a:r>
          </a:p>
        </p:txBody>
      </p:sp>
      <p:pic>
        <p:nvPicPr>
          <p:cNvPr id="2" name="Picture 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CAE61C18-70FA-81B8-9ECC-C0CA2687A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107" y="6173234"/>
            <a:ext cx="449387" cy="457709"/>
          </a:xfrm>
          <a:prstGeom prst="rect">
            <a:avLst/>
          </a:prstGeom>
        </p:spPr>
      </p:pic>
      <p:pic>
        <p:nvPicPr>
          <p:cNvPr id="3" name="Picture 6" descr="PNR launches new trains for Manila-Laguna and vice versa – Frontpage PH">
            <a:extLst>
              <a:ext uri="{FF2B5EF4-FFF2-40B4-BE49-F238E27FC236}">
                <a16:creationId xmlns:a16="http://schemas.microsoft.com/office/drawing/2014/main" id="{D4966736-6932-3850-1279-0AAA739A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25" y="6120067"/>
            <a:ext cx="573579" cy="5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2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3C7AD56-0577-E05A-5107-3DE83BDFB0EC}"/>
              </a:ext>
            </a:extLst>
          </p:cNvPr>
          <p:cNvSpPr txBox="1">
            <a:spLocks/>
          </p:cNvSpPr>
          <p:nvPr/>
        </p:nvSpPr>
        <p:spPr>
          <a:xfrm>
            <a:off x="250138" y="918990"/>
            <a:ext cx="4801922" cy="5202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33-km subway line connecting Valenzuela City and Paranaque City in Metro Manila with a link to the Ninoy Aquino International Airport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15 stations, 1 maintenance depots, and 1 central Operations Control Center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MMS trains will interoperate with NSCR in the NSCR Bicutan-Calamba section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CBTC Signaling with ATO on MMS tracks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Rolling Stock are dual-fitted with ETCS and CBTC equipment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GoA2 Operation with driver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Electro-Mechanical Works carried out by Mitsubishi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240 EMUs manufactured by J-</a:t>
            </a:r>
            <a:r>
              <a:rPr lang="en-US" sz="1600" err="1">
                <a:latin typeface="Grandview" panose="020B0502040204020203" pitchFamily="34" charset="0"/>
                <a:cs typeface="Mangal" panose="02040503050203030202" pitchFamily="18" charset="0"/>
              </a:rPr>
              <a:t>Trec</a:t>
            </a: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 &amp; Sumitomo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>
                <a:latin typeface="Grandview" panose="020B0502040204020203" pitchFamily="34" charset="0"/>
                <a:cs typeface="Mangal" panose="02040503050203030202" pitchFamily="18" charset="0"/>
              </a:rPr>
              <a:t>EPC financed by the Japan International Cooperation Agency</a:t>
            </a:r>
          </a:p>
          <a:p>
            <a:pPr algn="l" defTabSz="832104">
              <a:spcBef>
                <a:spcPts val="600"/>
              </a:spcBef>
              <a:spcAft>
                <a:spcPts val="600"/>
              </a:spcAft>
            </a:pPr>
            <a:endParaRPr lang="en-US" sz="1600">
              <a:latin typeface="Grandview" panose="020B0502040204020203" pitchFamily="34" charset="0"/>
              <a:cs typeface="Mangal" panose="02040503050203030202" pitchFamily="18" charset="0"/>
            </a:endParaRPr>
          </a:p>
          <a:p>
            <a:pPr algn="l" defTabSz="832104">
              <a:spcBef>
                <a:spcPts val="600"/>
              </a:spcBef>
              <a:spcAft>
                <a:spcPts val="600"/>
              </a:spcAft>
            </a:pPr>
            <a:endParaRPr lang="en-US" sz="1600">
              <a:latin typeface="Grandview" panose="020B0502040204020203" pitchFamily="34" charset="0"/>
              <a:cs typeface="Mangal" panose="02040503050203030202" pitchFamily="18" charset="0"/>
            </a:endParaRPr>
          </a:p>
          <a:p>
            <a:pPr algn="l" defTabSz="832104">
              <a:spcBef>
                <a:spcPts val="600"/>
              </a:spcBef>
              <a:spcAft>
                <a:spcPts val="600"/>
              </a:spcAft>
            </a:pPr>
            <a:endParaRPr lang="en-US" sz="1600">
              <a:latin typeface="Grandview" panose="020B0502040204020203" pitchFamily="34" charset="0"/>
              <a:cs typeface="Mangal" panose="02040503050203030202" pitchFamily="18" charset="0"/>
            </a:endParaRPr>
          </a:p>
          <a:p>
            <a:pPr algn="l" defTabSz="832104">
              <a:spcBef>
                <a:spcPts val="600"/>
              </a:spcBef>
              <a:spcAft>
                <a:spcPts val="600"/>
              </a:spcAft>
            </a:pPr>
            <a:endParaRPr lang="en-US" sz="1600">
              <a:latin typeface="Grandview" panose="020B0502040204020203" pitchFamily="34" charset="0"/>
              <a:cs typeface="Mangal" panose="02040503050203030202" pitchFamily="18" charset="0"/>
            </a:endParaRPr>
          </a:p>
        </p:txBody>
      </p:sp>
      <p:pic>
        <p:nvPicPr>
          <p:cNvPr id="18" name="Picture 4" descr="DOTr to implement cashless transaction on EDSA Busway System starting ...">
            <a:extLst>
              <a:ext uri="{FF2B5EF4-FFF2-40B4-BE49-F238E27FC236}">
                <a16:creationId xmlns:a16="http://schemas.microsoft.com/office/drawing/2014/main" id="{DB596BCA-8A18-8B66-1172-1A4B5A8EB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3" b="88642" l="26528" r="73889">
                        <a14:foregroundMark x1="28333" y1="42469" x2="28333" y2="42469"/>
                        <a14:foregroundMark x1="26528" y1="43457" x2="26528" y2="43457"/>
                        <a14:foregroundMark x1="28333" y1="36543" x2="28333" y2="36543"/>
                        <a14:foregroundMark x1="29861" y1="27901" x2="29861" y2="27901"/>
                        <a14:foregroundMark x1="32361" y1="21481" x2="32361" y2="21481"/>
                        <a14:foregroundMark x1="36250" y1="16049" x2="36250" y2="16049"/>
                        <a14:foregroundMark x1="40694" y1="9877" x2="40694" y2="9877"/>
                        <a14:foregroundMark x1="45139" y1="7160" x2="45139" y2="7160"/>
                        <a14:foregroundMark x1="52083" y1="6173" x2="52083" y2="6173"/>
                        <a14:foregroundMark x1="55278" y1="7654" x2="55278" y2="7654"/>
                        <a14:foregroundMark x1="59444" y1="11111" x2="59444" y2="11111"/>
                        <a14:foregroundMark x1="63750" y1="14074" x2="63750" y2="14074"/>
                        <a14:foregroundMark x1="67222" y1="21481" x2="67222" y2="21481"/>
                        <a14:foregroundMark x1="69028" y1="25185" x2="69028" y2="25185"/>
                        <a14:foregroundMark x1="72222" y1="31852" x2="72222" y2="31852"/>
                        <a14:foregroundMark x1="72361" y1="39753" x2="72361" y2="39753"/>
                        <a14:foregroundMark x1="73889" y1="48642" x2="73889" y2="48642"/>
                        <a14:foregroundMark x1="71667" y1="53333" x2="71667" y2="53333"/>
                        <a14:foregroundMark x1="72222" y1="62222" x2="72222" y2="62222"/>
                        <a14:foregroundMark x1="69722" y1="66420" x2="69722" y2="66420"/>
                        <a14:foregroundMark x1="68611" y1="69630" x2="68611" y2="69630"/>
                        <a14:foregroundMark x1="65833" y1="76543" x2="65833" y2="76543"/>
                        <a14:foregroundMark x1="60833" y1="82716" x2="60833" y2="82716"/>
                        <a14:foregroundMark x1="56111" y1="84444" x2="56111" y2="84444"/>
                        <a14:foregroundMark x1="55417" y1="88642" x2="55417" y2="88642"/>
                        <a14:foregroundMark x1="52778" y1="85679" x2="52778" y2="85679"/>
                        <a14:foregroundMark x1="49306" y1="85432" x2="49306" y2="85432"/>
                        <a14:foregroundMark x1="45556" y1="84444" x2="45556" y2="84444"/>
                        <a14:foregroundMark x1="39444" y1="82716" x2="39444" y2="82716"/>
                        <a14:foregroundMark x1="35278" y1="77037" x2="35278" y2="77037"/>
                        <a14:foregroundMark x1="32639" y1="70864" x2="32639" y2="70864"/>
                        <a14:foregroundMark x1="30556" y1="64691" x2="30556" y2="64691"/>
                        <a14:foregroundMark x1="29444" y1="58519" x2="29444" y2="58519"/>
                        <a14:foregroundMark x1="27917" y1="51111" x2="27917" y2="51111"/>
                        <a14:backgroundMark x1="29306" y1="12593" x2="29306" y2="12593"/>
                        <a14:backgroundMark x1="27361" y1="50123" x2="27361" y2="50123"/>
                        <a14:backgroundMark x1="28611" y1="57284" x2="28611" y2="57284"/>
                        <a14:backgroundMark x1="29306" y1="64444" x2="29306" y2="64444"/>
                        <a14:backgroundMark x1="34722" y1="75556" x2="34722" y2="75556"/>
                        <a14:backgroundMark x1="51944" y1="86173" x2="51944" y2="86173"/>
                        <a14:backgroundMark x1="52083" y1="88395" x2="52083" y2="88395"/>
                        <a14:backgroundMark x1="55278" y1="85185" x2="55278" y2="85185"/>
                        <a14:backgroundMark x1="55556" y1="87407" x2="55556" y2="87407"/>
                        <a14:backgroundMark x1="48750" y1="86173" x2="48750" y2="86173"/>
                        <a14:backgroundMark x1="48472" y1="88642" x2="48472" y2="88642"/>
                        <a14:backgroundMark x1="72500" y1="55309" x2="72500" y2="55309"/>
                        <a14:backgroundMark x1="73056" y1="40741" x2="73056" y2="40741"/>
                        <a14:backgroundMark x1="71806" y1="33827" x2="71806" y2="33827"/>
                        <a14:backgroundMark x1="69861" y1="25926" x2="69861" y2="25926"/>
                        <a14:backgroundMark x1="60139" y1="11605" x2="60139" y2="11605"/>
                        <a14:backgroundMark x1="56389" y1="7901" x2="56389" y2="7901"/>
                        <a14:backgroundMark x1="28333" y1="34568" x2="28333" y2="34568"/>
                        <a14:backgroundMark x1="44167" y1="22469" x2="44167" y2="22469"/>
                        <a14:backgroundMark x1="44444" y1="23210" x2="44444" y2="23210"/>
                        <a14:backgroundMark x1="44722" y1="24198" x2="44722" y2="24198"/>
                        <a14:backgroundMark x1="45000" y1="24691" x2="45000" y2="24691"/>
                        <a14:backgroundMark x1="40556" y1="30123" x2="40556" y2="30123"/>
                        <a14:backgroundMark x1="36806" y1="36790" x2="36806" y2="36790"/>
                        <a14:backgroundMark x1="37500" y1="37284" x2="37500" y2="37284"/>
                        <a14:backgroundMark x1="35694" y1="45926" x2="35694" y2="45926"/>
                        <a14:backgroundMark x1="36528" y1="45926" x2="36528" y2="45926"/>
                        <a14:backgroundMark x1="36528" y1="55062" x2="36528" y2="55062"/>
                        <a14:backgroundMark x1="68333" y1="71358" x2="68333" y2="71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2884" r="25470" b="9541"/>
          <a:stretch/>
        </p:blipFill>
        <p:spPr bwMode="auto">
          <a:xfrm>
            <a:off x="136368" y="6121589"/>
            <a:ext cx="580585" cy="5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E860DBD-EC24-C632-302F-1A1D9972A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21" y="182580"/>
            <a:ext cx="7122598" cy="553830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METRO MANILA SUBWAY [ MMS 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9C434-F94A-B087-CE2E-5472EEACDC8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000" y="782175"/>
            <a:ext cx="3425460" cy="5588145"/>
          </a:xfrm>
          <a:prstGeom prst="rect">
            <a:avLst/>
          </a:prstGeom>
        </p:spPr>
      </p:pic>
      <p:pic>
        <p:nvPicPr>
          <p:cNvPr id="2" name="Picture 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C2A93B96-2EAE-601B-5800-48FC3E5580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71" y="6200669"/>
            <a:ext cx="449387" cy="4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209D6-9D5E-C195-864D-C85E76BDD5C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B5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tanding next to a train">
            <a:extLst>
              <a:ext uri="{FF2B5EF4-FFF2-40B4-BE49-F238E27FC236}">
                <a16:creationId xmlns:a16="http://schemas.microsoft.com/office/drawing/2014/main" id="{40577FE7-00F7-885D-EB72-FB3CD6BD66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97480"/>
            <a:ext cx="4572000" cy="4160520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B72D9B-186D-F24A-72C9-0FBCEF6FB50F}"/>
              </a:ext>
            </a:extLst>
          </p:cNvPr>
          <p:cNvSpPr txBox="1"/>
          <p:nvPr/>
        </p:nvSpPr>
        <p:spPr>
          <a:xfrm>
            <a:off x="284473" y="406593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6052">
              <a:spcAft>
                <a:spcPts val="600"/>
              </a:spcAft>
            </a:pPr>
            <a:r>
              <a:rPr lang="en-US" sz="2400" b="1" kern="1200" spc="200">
                <a:solidFill>
                  <a:schemeClr val="accent4"/>
                </a:solidFill>
                <a:latin typeface="Century Gothic" panose="020B0502020202020204" pitchFamily="34" charset="0"/>
                <a:cs typeface="Mangal" panose="02040503050203030202" pitchFamily="18" charset="0"/>
              </a:rPr>
              <a:t>TRANSACTION HIGHLIGHTS</a:t>
            </a:r>
            <a:endParaRPr lang="en-US" sz="2400" b="1" spc="200">
              <a:solidFill>
                <a:schemeClr val="accent4"/>
              </a:solidFill>
              <a:latin typeface="Century Gothic" panose="020B0502020202020204" pitchFamily="34" charset="0"/>
              <a:cs typeface="Mangal" panose="02040503050203030202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87115A-B9F7-C840-E09E-F36A4B9EAB85}"/>
              </a:ext>
            </a:extLst>
          </p:cNvPr>
          <p:cNvSpPr txBox="1"/>
          <p:nvPr/>
        </p:nvSpPr>
        <p:spPr>
          <a:xfrm>
            <a:off x="4689102" y="974460"/>
            <a:ext cx="39595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Grandview" panose="020B0502040204020203" pitchFamily="34" charset="0"/>
              </a:rPr>
              <a:t>The O&amp;M Concessionaires will develop commercial business within the lines and retain the revenues therefrom, with a revenue share for the Grantors.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Grandview" panose="020B0502040204020203" pitchFamily="34" charset="0"/>
              </a:rPr>
              <a:t>The O&amp;M Concessionaires will be selected via international competitive public bidding and in accordance with the Philippine PPP Code.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Grandview" panose="020B0502040204020203" pitchFamily="34" charset="0"/>
              </a:rPr>
              <a:t>No foreign ownership cap for firms in the Philippine railway industry.</a:t>
            </a:r>
          </a:p>
        </p:txBody>
      </p:sp>
      <p:pic>
        <p:nvPicPr>
          <p:cNvPr id="19" name="Graphic 18" descr="Monthly calendar with solid fill">
            <a:extLst>
              <a:ext uri="{FF2B5EF4-FFF2-40B4-BE49-F238E27FC236}">
                <a16:creationId xmlns:a16="http://schemas.microsoft.com/office/drawing/2014/main" id="{846DC955-871B-7124-0403-57E1DA170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8762" y="4194033"/>
            <a:ext cx="592325" cy="5923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5871D9-7B3E-2DA1-C63C-6417FA071952}"/>
              </a:ext>
            </a:extLst>
          </p:cNvPr>
          <p:cNvSpPr txBox="1"/>
          <p:nvPr/>
        </p:nvSpPr>
        <p:spPr>
          <a:xfrm rot="1778139">
            <a:off x="-93132" y="4195800"/>
            <a:ext cx="5645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i="1">
                <a:solidFill>
                  <a:schemeClr val="accent5">
                    <a:lumMod val="75000"/>
                  </a:schemeClr>
                </a:solidFill>
              </a:rPr>
              <a:t>Freepik.com</a:t>
            </a:r>
          </a:p>
        </p:txBody>
      </p:sp>
      <p:pic>
        <p:nvPicPr>
          <p:cNvPr id="3" name="Picture 2" descr="DOTr to implement cashless transaction on EDSA Busway System starting ...">
            <a:extLst>
              <a:ext uri="{FF2B5EF4-FFF2-40B4-BE49-F238E27FC236}">
                <a16:creationId xmlns:a16="http://schemas.microsoft.com/office/drawing/2014/main" id="{F9AF0201-33B8-5A0D-7F0F-0FC08F3B2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73" b="88642" l="26528" r="73889">
                        <a14:foregroundMark x1="28333" y1="42469" x2="28333" y2="42469"/>
                        <a14:foregroundMark x1="26528" y1="43457" x2="26528" y2="43457"/>
                        <a14:foregroundMark x1="28333" y1="36543" x2="28333" y2="36543"/>
                        <a14:foregroundMark x1="29861" y1="27901" x2="29861" y2="27901"/>
                        <a14:foregroundMark x1="32361" y1="21481" x2="32361" y2="21481"/>
                        <a14:foregroundMark x1="36250" y1="16049" x2="36250" y2="16049"/>
                        <a14:foregroundMark x1="40694" y1="9877" x2="40694" y2="9877"/>
                        <a14:foregroundMark x1="45139" y1="7160" x2="45139" y2="7160"/>
                        <a14:foregroundMark x1="52083" y1="6173" x2="52083" y2="6173"/>
                        <a14:foregroundMark x1="55278" y1="7654" x2="55278" y2="7654"/>
                        <a14:foregroundMark x1="59444" y1="11111" x2="59444" y2="11111"/>
                        <a14:foregroundMark x1="63750" y1="14074" x2="63750" y2="14074"/>
                        <a14:foregroundMark x1="67222" y1="21481" x2="67222" y2="21481"/>
                        <a14:foregroundMark x1="69028" y1="25185" x2="69028" y2="25185"/>
                        <a14:foregroundMark x1="72222" y1="31852" x2="72222" y2="31852"/>
                        <a14:foregroundMark x1="72361" y1="39753" x2="72361" y2="39753"/>
                        <a14:foregroundMark x1="73889" y1="48642" x2="73889" y2="48642"/>
                        <a14:foregroundMark x1="71667" y1="53333" x2="71667" y2="53333"/>
                        <a14:foregroundMark x1="72222" y1="62222" x2="72222" y2="62222"/>
                        <a14:foregroundMark x1="69722" y1="66420" x2="69722" y2="66420"/>
                        <a14:foregroundMark x1="68611" y1="69630" x2="68611" y2="69630"/>
                        <a14:foregroundMark x1="65833" y1="76543" x2="65833" y2="76543"/>
                        <a14:foregroundMark x1="60833" y1="82716" x2="60833" y2="82716"/>
                        <a14:foregroundMark x1="56111" y1="84444" x2="56111" y2="84444"/>
                        <a14:foregroundMark x1="55417" y1="88642" x2="55417" y2="88642"/>
                        <a14:foregroundMark x1="52778" y1="85679" x2="52778" y2="85679"/>
                        <a14:foregroundMark x1="49306" y1="85432" x2="49306" y2="85432"/>
                        <a14:foregroundMark x1="45556" y1="84444" x2="45556" y2="84444"/>
                        <a14:foregroundMark x1="39444" y1="82716" x2="39444" y2="82716"/>
                        <a14:foregroundMark x1="35278" y1="77037" x2="35278" y2="77037"/>
                        <a14:foregroundMark x1="32639" y1="70864" x2="32639" y2="70864"/>
                        <a14:foregroundMark x1="30556" y1="64691" x2="30556" y2="64691"/>
                        <a14:foregroundMark x1="29444" y1="58519" x2="29444" y2="58519"/>
                        <a14:foregroundMark x1="27917" y1="51111" x2="27917" y2="51111"/>
                        <a14:backgroundMark x1="29306" y1="12593" x2="29306" y2="12593"/>
                        <a14:backgroundMark x1="27361" y1="50123" x2="27361" y2="50123"/>
                        <a14:backgroundMark x1="28611" y1="57284" x2="28611" y2="57284"/>
                        <a14:backgroundMark x1="29306" y1="64444" x2="29306" y2="64444"/>
                        <a14:backgroundMark x1="34722" y1="75556" x2="34722" y2="75556"/>
                        <a14:backgroundMark x1="51944" y1="86173" x2="51944" y2="86173"/>
                        <a14:backgroundMark x1="52083" y1="88395" x2="52083" y2="88395"/>
                        <a14:backgroundMark x1="55278" y1="85185" x2="55278" y2="85185"/>
                        <a14:backgroundMark x1="55556" y1="87407" x2="55556" y2="87407"/>
                        <a14:backgroundMark x1="48750" y1="86173" x2="48750" y2="86173"/>
                        <a14:backgroundMark x1="48472" y1="88642" x2="48472" y2="88642"/>
                        <a14:backgroundMark x1="72500" y1="55309" x2="72500" y2="55309"/>
                        <a14:backgroundMark x1="73056" y1="40741" x2="73056" y2="40741"/>
                        <a14:backgroundMark x1="71806" y1="33827" x2="71806" y2="33827"/>
                        <a14:backgroundMark x1="69861" y1="25926" x2="69861" y2="25926"/>
                        <a14:backgroundMark x1="60139" y1="11605" x2="60139" y2="11605"/>
                        <a14:backgroundMark x1="56389" y1="7901" x2="56389" y2="7901"/>
                        <a14:backgroundMark x1="28333" y1="34568" x2="28333" y2="34568"/>
                        <a14:backgroundMark x1="44167" y1="22469" x2="44167" y2="22469"/>
                        <a14:backgroundMark x1="44444" y1="23210" x2="44444" y2="23210"/>
                        <a14:backgroundMark x1="44722" y1="24198" x2="44722" y2="24198"/>
                        <a14:backgroundMark x1="45000" y1="24691" x2="45000" y2="24691"/>
                        <a14:backgroundMark x1="40556" y1="30123" x2="40556" y2="30123"/>
                        <a14:backgroundMark x1="36806" y1="36790" x2="36806" y2="36790"/>
                        <a14:backgroundMark x1="37500" y1="37284" x2="37500" y2="37284"/>
                        <a14:backgroundMark x1="35694" y1="45926" x2="35694" y2="45926"/>
                        <a14:backgroundMark x1="36528" y1="45926" x2="36528" y2="45926"/>
                        <a14:backgroundMark x1="36528" y1="55062" x2="36528" y2="55062"/>
                        <a14:backgroundMark x1="68333" y1="71358" x2="68333" y2="71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2884" r="25470" b="9541"/>
          <a:stretch/>
        </p:blipFill>
        <p:spPr bwMode="auto">
          <a:xfrm>
            <a:off x="7184054" y="188035"/>
            <a:ext cx="580585" cy="5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177DB58B-A795-7E79-BB53-9BEC5755A1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093" y="261297"/>
            <a:ext cx="449387" cy="457709"/>
          </a:xfrm>
          <a:prstGeom prst="rect">
            <a:avLst/>
          </a:prstGeom>
        </p:spPr>
      </p:pic>
      <p:pic>
        <p:nvPicPr>
          <p:cNvPr id="11" name="Picture 6" descr="PNR launches new trains for Manila-Laguna and vice versa – Frontpage PH">
            <a:extLst>
              <a:ext uri="{FF2B5EF4-FFF2-40B4-BE49-F238E27FC236}">
                <a16:creationId xmlns:a16="http://schemas.microsoft.com/office/drawing/2014/main" id="{7538E607-AF25-CBE5-432E-0E018A93C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011" y="208130"/>
            <a:ext cx="573579" cy="5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EE5D822-E80B-22DB-FB54-4165C9ACACC6}"/>
              </a:ext>
            </a:extLst>
          </p:cNvPr>
          <p:cNvSpPr/>
          <p:nvPr/>
        </p:nvSpPr>
        <p:spPr>
          <a:xfrm>
            <a:off x="607" y="2050836"/>
            <a:ext cx="9144001" cy="4807164"/>
          </a:xfrm>
          <a:prstGeom prst="rtTriangle">
            <a:avLst/>
          </a:prstGeom>
          <a:solidFill>
            <a:schemeClr val="accent5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7DE2E58-14FA-558C-C199-7CE7C3FF2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3" y="993960"/>
            <a:ext cx="4089407" cy="3021164"/>
          </a:xfrm>
        </p:spPr>
        <p:txBody>
          <a:bodyPr>
            <a:noAutofit/>
          </a:bodyPr>
          <a:lstStyle/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kern="1200" dirty="0">
                <a:solidFill>
                  <a:schemeClr val="bg1"/>
                </a:solidFill>
                <a:latin typeface="Grandview" panose="020B0502040204020203" pitchFamily="34" charset="0"/>
              </a:rPr>
              <a:t>Two (2) separate O&amp;M concessions for the North-South Commuter Railway and Metro Manila Subway.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Grandview" panose="020B0502040204020203" pitchFamily="34" charset="0"/>
              </a:rPr>
              <a:t>15-year concession term reckoned from the start of full operations.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Grandview" panose="020B0502040204020203" pitchFamily="34" charset="0"/>
              </a:rPr>
              <a:t>Availability payments will be paid to the O&amp;M Concessionaires, subject to attainment of defined key performance indicators.</a:t>
            </a:r>
          </a:p>
          <a:p>
            <a:pPr marL="228600" indent="-228600" algn="l" defTabSz="832104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Grandview" panose="020B0502040204020203" pitchFamily="34" charset="0"/>
              </a:rPr>
              <a:t>Bid parameter based on the lowest availability payment.</a:t>
            </a:r>
          </a:p>
          <a:p>
            <a:pPr marL="285750" indent="-28575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  <a:latin typeface="Grandview" panose="020B0502040204020203" pitchFamily="34" charset="0"/>
            </a:endParaRPr>
          </a:p>
          <a:p>
            <a:pPr marL="285750" indent="-28575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  <a:latin typeface="Grandview" panose="020B0502040204020203" pitchFamily="34" charset="0"/>
            </a:endParaRPr>
          </a:p>
          <a:p>
            <a:pPr marL="285750" indent="-28575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kern="1200" dirty="0">
              <a:solidFill>
                <a:schemeClr val="bg1"/>
              </a:solidFill>
              <a:latin typeface="Grandview" panose="020B0502040204020203" pitchFamily="34" charset="0"/>
            </a:endParaRPr>
          </a:p>
          <a:p>
            <a:pPr marL="285750" indent="-285750" algn="l" defTabSz="83210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  <a:latin typeface="Grandview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47357-0CEC-3C27-45F0-446539A9456E}"/>
              </a:ext>
            </a:extLst>
          </p:cNvPr>
          <p:cNvSpPr txBox="1"/>
          <p:nvPr/>
        </p:nvSpPr>
        <p:spPr>
          <a:xfrm>
            <a:off x="4914312" y="4807164"/>
            <a:ext cx="4003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randview" panose="020B0502040204020203" pitchFamily="34" charset="0"/>
              </a:rPr>
              <a:t>Investor roadshow: Aug 2025</a:t>
            </a:r>
          </a:p>
          <a:p>
            <a:r>
              <a:rPr lang="en-US" b="1" dirty="0">
                <a:solidFill>
                  <a:schemeClr val="bg1"/>
                </a:solidFill>
                <a:latin typeface="Grandview" panose="020B0502040204020203" pitchFamily="34" charset="0"/>
              </a:rPr>
              <a:t>Tender launch: Q4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B3CBC6-A0B5-D9F9-9EBE-285502E19AB3}"/>
              </a:ext>
            </a:extLst>
          </p:cNvPr>
          <p:cNvSpPr txBox="1"/>
          <p:nvPr/>
        </p:nvSpPr>
        <p:spPr>
          <a:xfrm>
            <a:off x="4914312" y="4349577"/>
            <a:ext cx="424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6052">
              <a:spcAft>
                <a:spcPts val="600"/>
              </a:spcAft>
            </a:pPr>
            <a:r>
              <a:rPr lang="en-US" sz="2400" b="1" spc="200">
                <a:solidFill>
                  <a:schemeClr val="accent4"/>
                </a:solidFill>
                <a:latin typeface="Century Gothic" panose="020B0502020202020204" pitchFamily="34" charset="0"/>
                <a:cs typeface="Mangal" panose="02040503050203030202" pitchFamily="18" charset="0"/>
              </a:rPr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388323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A209D6-9D5E-C195-864D-C85E76BDD5CD}"/>
              </a:ext>
            </a:extLst>
          </p:cNvPr>
          <p:cNvSpPr/>
          <p:nvPr/>
        </p:nvSpPr>
        <p:spPr>
          <a:xfrm>
            <a:off x="-1" y="-8797"/>
            <a:ext cx="9144000" cy="6858000"/>
          </a:xfrm>
          <a:prstGeom prst="rect">
            <a:avLst/>
          </a:prstGeom>
          <a:solidFill>
            <a:srgbClr val="1B5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72D9B-186D-F24A-72C9-0FBCEF6FB50F}"/>
              </a:ext>
            </a:extLst>
          </p:cNvPr>
          <p:cNvSpPr txBox="1"/>
          <p:nvPr/>
        </p:nvSpPr>
        <p:spPr>
          <a:xfrm>
            <a:off x="1160778" y="391822"/>
            <a:ext cx="682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6052">
              <a:spcAft>
                <a:spcPts val="600"/>
              </a:spcAft>
            </a:pPr>
            <a:r>
              <a:rPr lang="en-US" sz="2400" b="1" kern="1200" spc="200">
                <a:solidFill>
                  <a:schemeClr val="accent4"/>
                </a:solidFill>
                <a:latin typeface="Century Gothic" panose="020B0502020202020204" pitchFamily="34" charset="0"/>
                <a:cs typeface="Mangal" panose="02040503050203030202" pitchFamily="18" charset="0"/>
              </a:rPr>
              <a:t>CONTACT US FOR MORE INFORMATION</a:t>
            </a:r>
            <a:endParaRPr lang="en-US" sz="2400" b="1" spc="200">
              <a:solidFill>
                <a:schemeClr val="accent4"/>
              </a:solidFill>
              <a:latin typeface="Century Gothic" panose="020B0502020202020204" pitchFamily="34" charset="0"/>
              <a:cs typeface="Mangal" panose="02040503050203030202" pitchFamily="18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4B6CE10-D3BE-E2E8-5288-1D9A716EAEC9}"/>
              </a:ext>
            </a:extLst>
          </p:cNvPr>
          <p:cNvGrpSpPr/>
          <p:nvPr/>
        </p:nvGrpSpPr>
        <p:grpSpPr>
          <a:xfrm>
            <a:off x="3194685" y="1254106"/>
            <a:ext cx="4045804" cy="1317124"/>
            <a:chOff x="859534" y="4919445"/>
            <a:chExt cx="4045804" cy="131712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81AA503-1336-A12D-E1C2-F469DDAE3E58}"/>
                </a:ext>
              </a:extLst>
            </p:cNvPr>
            <p:cNvSpPr txBox="1"/>
            <p:nvPr/>
          </p:nvSpPr>
          <p:spPr>
            <a:xfrm>
              <a:off x="1611706" y="4919445"/>
              <a:ext cx="329363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Grandview" panose="020B0502040204020203" pitchFamily="34" charset="0"/>
                </a:rPr>
                <a:t>Timothy John Batan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Grandview" panose="020B0502040204020203" pitchFamily="34" charset="0"/>
                </a:rPr>
                <a:t>Undersecretary for Railways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Grandview" panose="020B0502040204020203" pitchFamily="34" charset="0"/>
                </a:rPr>
                <a:t>Department of Transportation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C8D9D69-CF76-FF40-895A-2B55B6688611}"/>
                </a:ext>
              </a:extLst>
            </p:cNvPr>
            <p:cNvSpPr txBox="1"/>
            <p:nvPr/>
          </p:nvSpPr>
          <p:spPr>
            <a:xfrm>
              <a:off x="1173989" y="5867237"/>
              <a:ext cx="2441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Grandview" panose="020B0502040204020203" pitchFamily="34" charset="0"/>
                </a:rPr>
                <a:t>tr.batan@dotr.gov.ph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F2B1697-9A33-352D-73C0-854A8BF2B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0326" y="5005754"/>
              <a:ext cx="749884" cy="762000"/>
            </a:xfrm>
            <a:prstGeom prst="rect">
              <a:avLst/>
            </a:prstGeom>
          </p:spPr>
        </p:pic>
        <p:pic>
          <p:nvPicPr>
            <p:cNvPr id="69" name="Graphic 68" descr="Open envelope with solid fill">
              <a:extLst>
                <a:ext uri="{FF2B5EF4-FFF2-40B4-BE49-F238E27FC236}">
                  <a16:creationId xmlns:a16="http://schemas.microsoft.com/office/drawing/2014/main" id="{9801C337-BEF9-2789-9E28-3B12B53E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9534" y="5828410"/>
              <a:ext cx="333738" cy="333738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3500F22-A6AB-E75C-41AF-BA3E9E49F144}"/>
              </a:ext>
            </a:extLst>
          </p:cNvPr>
          <p:cNvGrpSpPr/>
          <p:nvPr/>
        </p:nvGrpSpPr>
        <p:grpSpPr>
          <a:xfrm>
            <a:off x="3225477" y="2779214"/>
            <a:ext cx="4546923" cy="1335142"/>
            <a:chOff x="4727263" y="1301365"/>
            <a:chExt cx="4546923" cy="133514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D109994-B0FD-F5F6-65E8-334A2FBC0715}"/>
                </a:ext>
              </a:extLst>
            </p:cNvPr>
            <p:cNvSpPr txBox="1"/>
            <p:nvPr/>
          </p:nvSpPr>
          <p:spPr>
            <a:xfrm>
              <a:off x="5530396" y="1301365"/>
              <a:ext cx="37437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Grandview" panose="020B0502040204020203" pitchFamily="34" charset="0"/>
                </a:rPr>
                <a:t>Dionisio Camangon II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Grandview" panose="020B0502040204020203" pitchFamily="34" charset="0"/>
                </a:rPr>
                <a:t>Senior Markets Development Advisory Specialist 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Grandview" panose="020B0502040204020203" pitchFamily="34" charset="0"/>
                </a:rPr>
                <a:t>Transaction Advisory Team Lead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Grandview" panose="020B0502040204020203" pitchFamily="34" charset="0"/>
                </a:rPr>
                <a:t>Asian Development Bank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105F4B0-39A6-951B-7388-63304FEC5E69}"/>
                </a:ext>
              </a:extLst>
            </p:cNvPr>
            <p:cNvSpPr txBox="1"/>
            <p:nvPr/>
          </p:nvSpPr>
          <p:spPr>
            <a:xfrm>
              <a:off x="5041781" y="2267175"/>
              <a:ext cx="2452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Grandview" panose="020B0502040204020203" pitchFamily="34" charset="0"/>
                </a:rPr>
                <a:t>dcamangon@adb.org</a:t>
              </a:r>
            </a:p>
          </p:txBody>
        </p:sp>
        <p:pic>
          <p:nvPicPr>
            <p:cNvPr id="82" name="Graphic 81" descr="Open envelope with solid fill">
              <a:extLst>
                <a:ext uri="{FF2B5EF4-FFF2-40B4-BE49-F238E27FC236}">
                  <a16:creationId xmlns:a16="http://schemas.microsoft.com/office/drawing/2014/main" id="{9E52231C-8B4C-F800-223A-CCD2617B9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7263" y="2235527"/>
              <a:ext cx="333738" cy="333738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2C88D16-EF94-F547-A510-9FB7A4AD5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5012" y="1410351"/>
              <a:ext cx="800291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033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BDocumentDate xmlns="c1fdd505-2570-46c2-bd04-3e0f2d874cf5" xsi:nil="true"/>
    <ADBMonth xmlns="c1fdd505-2570-46c2-bd04-3e0f2d874cf5" xsi:nil="true"/>
    <a37ff23a602146d4934a49238d370ca5 xmlns="c1fdd505-2570-46c2-bd04-3e0f2d874cf5">
      <Terms xmlns="http://schemas.microsoft.com/office/infopath/2007/PartnerControls"/>
    </a37ff23a602146d4934a49238d370ca5>
    <ProjectDescription xmlns="1f2d348a-0347-4e04-a304-0f4c620eddaa" xsi:nil="true"/>
    <lcf76f155ced4ddcb4097134ff3c332f xmlns="4e7bd55d-4e5d-490a-8054-474484c6e84b">
      <Terms xmlns="http://schemas.microsoft.com/office/infopath/2007/PartnerControls"/>
    </lcf76f155ced4ddcb4097134ff3c332f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k985dbdc596c44d7acaf8184f33920f0 xmlns="c1fdd505-2570-46c2-bd04-3e0f2d874cf5">
      <Terms xmlns="http://schemas.microsoft.com/office/infopath/2007/PartnerControls"/>
    </k985dbdc596c44d7acaf8184f33920f0>
    <Dateandtime xmlns="4e7bd55d-4e5d-490a-8054-474484c6e84b" xsi:nil="true"/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ADBDocumentTypeValue xmlns="c1fdd505-2570-46c2-bd04-3e0f2d874cf5" xsi:nil="true"/>
    <d01a0ce1b141461dbfb235a3ab729a2c xmlns="c1fdd505-2570-46c2-bd04-3e0f2d874cf5">
      <Terms xmlns="http://schemas.microsoft.com/office/infopath/2007/PartnerControls"/>
    </d01a0ce1b141461dbfb235a3ab729a2c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OPPP</TermName>
          <TermId xmlns="http://schemas.microsoft.com/office/infopath/2007/PartnerControls">139e1694-2b77-4776-90f0-5c0acfd4a03b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4</Value>
      <Value>3</Value>
      <Value>1</Value>
    </TaxCatchAll>
    <Date xmlns="4e7bd55d-4e5d-490a-8054-474484c6e84b" xsi:nil="true"/>
    <DateandTime0 xmlns="4e7bd55d-4e5d-490a-8054-474484c6e84b" xsi:nil="true"/>
  </documentManagement>
</p:properties>
</file>

<file path=customXml/item3.xml><?xml version="1.0" encoding="utf-8"?>
<?mso-contentType ?>
<SharedContentType xmlns="Microsoft.SharePoint.Taxonomy.ContentTypeSync" SourceId="115af50e-efb3-4a0e-b425-875ff625e09e" ContentTypeId="0x0101008911345A3DAEDD4C94E405931CFDF635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DB Document" ma:contentTypeID="0x0101008911345A3DAEDD4C94E405931CFDF635006F45EF2B51C6A148AF3ABDE14FF58B21" ma:contentTypeVersion="12" ma:contentTypeDescription="" ma:contentTypeScope="" ma:versionID="b48ccb70f7540dfc8a67a570e95ad1e7">
  <xsd:schema xmlns:xsd="http://www.w3.org/2001/XMLSchema" xmlns:xs="http://www.w3.org/2001/XMLSchema" xmlns:p="http://schemas.microsoft.com/office/2006/metadata/properties" xmlns:ns2="c1fdd505-2570-46c2-bd04-3e0f2d874cf5" xmlns:ns3="1f2d348a-0347-4e04-a304-0f4c620eddaa" xmlns:ns4="4e7bd55d-4e5d-490a-8054-474484c6e84b" targetNamespace="http://schemas.microsoft.com/office/2006/metadata/properties" ma:root="true" ma:fieldsID="80b348d94b3a24fa829b1a0a7db6f88b" ns2:_="" ns3:_="" ns4:_="">
    <xsd:import namespace="c1fdd505-2570-46c2-bd04-3e0f2d874cf5"/>
    <xsd:import namespace="1f2d348a-0347-4e04-a304-0f4c620eddaa"/>
    <xsd:import namespace="4e7bd55d-4e5d-490a-8054-474484c6e84b"/>
    <xsd:element name="properties">
      <xsd:complexType>
        <xsd:sequence>
          <xsd:element name="documentManagement">
            <xsd:complexType>
              <xsd:all>
                <xsd:element ref="ns2:ADBDocumentTypeValue" minOccurs="0"/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d61536b25a8a4fedb48bb564279be82a" minOccurs="0"/>
                <xsd:element ref="ns2:h00e4aaaf4624e24a7df7f06faa038c6" minOccurs="0"/>
                <xsd:element ref="ns2:k985dbdc596c44d7acaf8184f33920f0" minOccurs="0"/>
                <xsd:element ref="ns2:a37ff23a602146d4934a49238d370ca5" minOccurs="0"/>
                <xsd:element ref="ns2:TaxCatchAllLabel" minOccurs="0"/>
                <xsd:element ref="ns2:TaxCatchAll" minOccurs="0"/>
                <xsd:element ref="ns2:d01a0ce1b141461dbfb235a3ab729a2c" minOccurs="0"/>
                <xsd:element ref="ns2:p030e467f78f45b4ae8f7e2c17ea4d82" minOccurs="0"/>
                <xsd:element ref="ns3:ProjectDescription" minOccurs="0"/>
                <xsd:element ref="ns4:Dateandtime" minOccurs="0"/>
                <xsd:element ref="ns4:MediaLengthInSeconds" minOccurs="0"/>
                <xsd:element ref="ns4:lcf76f155ced4ddcb4097134ff3c332f" minOccurs="0"/>
                <xsd:element ref="ns4:Date" minOccurs="0"/>
                <xsd:element ref="ns4:MediaServiceObjectDetectorVersions" minOccurs="0"/>
                <xsd:element ref="ns4:DateandTime0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TypeValue" ma:index="2" nillable="true" ma:displayName="Document Type" ma:internalName="ADBDocumentTypeValue" ma:readOnly="false">
      <xsd:simpleType>
        <xsd:restriction base="dms:Text">
          <xsd:maxLength value="255"/>
        </xsd:restriction>
      </xsd:simpleType>
    </xsd:element>
    <xsd:element name="ADBDocumentDate" ma:index="4" nillable="true" ma:displayName="Document Date" ma:format="DateOnly" ma:internalName="ADBDocumentDate">
      <xsd:simpleType>
        <xsd:restriction base="dms:DateTime"/>
      </xsd:simpleType>
    </xsd:element>
    <xsd:element name="ADBMonth" ma:index="5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6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7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3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4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61536b25a8a4fedb48bb564279be82a" ma:index="16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18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20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7ff23a602146d4934a49238d370ca5" ma:index="21" nillable="true" ma:taxonomy="true" ma:internalName="a37ff23a602146d4934a49238d370ca5" ma:taxonomyFieldName="ADBDocumentType" ma:displayName="ADB Document Type" ma:default="" ma:fieldId="{a37ff23a-6021-46d4-934a-49238d370ca5}" ma:sspId="115af50e-efb3-4a0e-b425-875ff625e09e" ma:termSetId="ebf26521-a829-4b24-b73e-5e500b1bc1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2" nillable="true" ma:displayName="Taxonomy Catch All Column1" ma:hidden="true" ma:list="{a4745881-bdd5-440e-a322-a433e7e492a8}" ma:internalName="TaxCatchAllLabel" ma:readOnly="true" ma:showField="CatchAllDataLabel" ma:web="1f2d348a-0347-4e04-a304-0f4c620ed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3" nillable="true" ma:displayName="Taxonomy Catch All Column" ma:hidden="true" ma:list="{a4745881-bdd5-440e-a322-a433e7e492a8}" ma:internalName="TaxCatchAll" ma:showField="CatchAllData" ma:web="1f2d348a-0347-4e04-a304-0f4c620ed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1a0ce1b141461dbfb235a3ab729a2c" ma:index="24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8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d348a-0347-4e04-a304-0f4c620eddaa" elementFormDefault="qualified">
    <xsd:import namespace="http://schemas.microsoft.com/office/2006/documentManagement/types"/>
    <xsd:import namespace="http://schemas.microsoft.com/office/infopath/2007/PartnerControls"/>
    <xsd:element name="ProjectDescription" ma:index="29" nillable="true" ma:displayName="Project Description" ma:internalName="Project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bd55d-4e5d-490a-8054-474484c6e84b" elementFormDefault="qualified">
    <xsd:import namespace="http://schemas.microsoft.com/office/2006/documentManagement/types"/>
    <xsd:import namespace="http://schemas.microsoft.com/office/infopath/2007/PartnerControls"/>
    <xsd:element name="Dateandtime" ma:index="30" nillable="true" ma:displayName="Date and time" ma:format="DateOnly" ma:internalName="Dateandtime">
      <xsd:simpleType>
        <xsd:restriction base="dms:DateTime"/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34" nillable="true" ma:displayName="Date" ma:format="DateOnly" ma:internalName="Date">
      <xsd:simpleType>
        <xsd:restriction base="dms:DateTime"/>
      </xsd:simpleType>
    </xsd:element>
    <xsd:element name="MediaServiceObjectDetectorVersions" ma:index="3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andTime0" ma:index="36" nillable="true" ma:displayName="Date and Time" ma:format="DateOnly" ma:internalName="DateandTime0">
      <xsd:simpleType>
        <xsd:restriction base="dms:DateTime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9A1A48-F17E-4A01-91C2-0F2AFEC519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C375C4-6B2D-41BA-96C7-1E135E9EC79F}">
  <ds:schemaRefs>
    <ds:schemaRef ds:uri="http://schemas.microsoft.com/office/2006/metadata/properties"/>
    <ds:schemaRef ds:uri="4e7bd55d-4e5d-490a-8054-474484c6e84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f2d348a-0347-4e04-a304-0f4c620eddaa"/>
    <ds:schemaRef ds:uri="http://purl.org/dc/elements/1.1/"/>
    <ds:schemaRef ds:uri="c1fdd505-2570-46c2-bd04-3e0f2d874cf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004D9B-EB63-42C6-9121-2D3F6D57E6E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BC0D1AB-A794-40F4-9238-AAD7EFD70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1f2d348a-0347-4e04-a304-0f4c620eddaa"/>
    <ds:schemaRef ds:uri="4e7bd55d-4e5d-490a-8054-474484c6e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9faaa4b-57ae-4394-85b4-956436d58cd6}" enabled="1" method="Privileged" siteId="{3550cb80-eb2c-4098-8900-aa1b522bf97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</TotalTime>
  <Words>458</Words>
  <Application>Microsoft Office PowerPoint</Application>
  <PresentationFormat>Affichage à l'écran (4:3)</PresentationFormat>
  <Paragraphs>58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Grandview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T. Rubio</dc:creator>
  <cp:lastModifiedBy>AUSTRIA-LEMAY,Anna</cp:lastModifiedBy>
  <cp:revision>2</cp:revision>
  <dcterms:created xsi:type="dcterms:W3CDTF">2023-06-07T08:08:15Z</dcterms:created>
  <dcterms:modified xsi:type="dcterms:W3CDTF">2025-07-15T05:19:27Z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2023-06-07T08:25:55Z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b756afc6-c5b6-48ab-9d16-2e041648e89e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0x0101008911345A3DAEDD4C94E405931CFDF635006F45EF2B51C6A148AF3ABDE14FF58B21</vt:lpwstr>
  </property>
  <property fmtid="{D5CDD505-2E9C-101B-9397-08002B2CF9AE}" pid="10" name="j78542b1fffc4a1c84659474212e3133">
    <vt:lpwstr>OPPP|139e1694-2b77-4776-90f0-5c0acfd4a03b</vt:lpwstr>
  </property>
  <property fmtid="{D5CDD505-2E9C-101B-9397-08002B2CF9AE}" pid="11" name="MediaServiceImageTags">
    <vt:lpwstr/>
  </property>
  <property fmtid="{D5CDD505-2E9C-101B-9397-08002B2CF9AE}" pid="12" name="ADBProjectDocumentType">
    <vt:lpwstr/>
  </property>
  <property fmtid="{D5CDD505-2E9C-101B-9397-08002B2CF9AE}" pid="13" name="ADBContentGroup">
    <vt:lpwstr>4;#OPPP|139e1694-2b77-4776-90f0-5c0acfd4a03b</vt:lpwstr>
  </property>
  <property fmtid="{D5CDD505-2E9C-101B-9397-08002B2CF9AE}" pid="14" name="ADBSector">
    <vt:lpwstr/>
  </property>
  <property fmtid="{D5CDD505-2E9C-101B-9397-08002B2CF9AE}" pid="15" name="OPPPFundSource">
    <vt:lpwstr/>
  </property>
  <property fmtid="{D5CDD505-2E9C-101B-9397-08002B2CF9AE}" pid="16" name="ADBDivision">
    <vt:lpwstr/>
  </property>
  <property fmtid="{D5CDD505-2E9C-101B-9397-08002B2CF9AE}" pid="17" name="kc098dd651dc4f4b9248417ab8ccab6f">
    <vt:lpwstr/>
  </property>
  <property fmtid="{D5CDD505-2E9C-101B-9397-08002B2CF9AE}" pid="18" name="ADBDocumentSecurity">
    <vt:lpwstr/>
  </property>
  <property fmtid="{D5CDD505-2E9C-101B-9397-08002B2CF9AE}" pid="19" name="ADBDocumentLanguage">
    <vt:lpwstr>1;#English|16ac8743-31bb-43f8-9a73-533a041667d6</vt:lpwstr>
  </property>
  <property fmtid="{D5CDD505-2E9C-101B-9397-08002B2CF9AE}" pid="20" name="ADBSOVProjectSegmentation">
    <vt:lpwstr/>
  </property>
  <property fmtid="{D5CDD505-2E9C-101B-9397-08002B2CF9AE}" pid="21" name="ADBDocumentType">
    <vt:lpwstr/>
  </property>
  <property fmtid="{D5CDD505-2E9C-101B-9397-08002B2CF9AE}" pid="22" name="ADBSubRegion">
    <vt:lpwstr/>
  </property>
  <property fmtid="{D5CDD505-2E9C-101B-9397-08002B2CF9AE}" pid="23" name="hca2169e3b0945318411f30479ba40c8">
    <vt:lpwstr/>
  </property>
  <property fmtid="{D5CDD505-2E9C-101B-9397-08002B2CF9AE}" pid="24" name="ADBDepartmentOwner">
    <vt:lpwstr>3;#OPPP|139e1694-2b77-4776-90f0-5c0acfd4a03b</vt:lpwstr>
  </property>
  <property fmtid="{D5CDD505-2E9C-101B-9397-08002B2CF9AE}" pid="25" name="ADBCountry">
    <vt:lpwstr/>
  </property>
  <property fmtid="{D5CDD505-2E9C-101B-9397-08002B2CF9AE}" pid="26" name="ia017ac09b1942648b563fe0b2b14d52">
    <vt:lpwstr/>
  </property>
  <property fmtid="{D5CDD505-2E9C-101B-9397-08002B2CF9AE}" pid="27" name="h35d3bd3f16b4964a022bfaedf90233f">
    <vt:lpwstr/>
  </property>
  <property fmtid="{D5CDD505-2E9C-101B-9397-08002B2CF9AE}" pid="28" name="ADBProject">
    <vt:lpwstr/>
  </property>
  <property fmtid="{D5CDD505-2E9C-101B-9397-08002B2CF9AE}" pid="29" name="a0d1b14b197747dfafc19f70ff45d4f6">
    <vt:lpwstr/>
  </property>
  <property fmtid="{D5CDD505-2E9C-101B-9397-08002B2CF9AE}" pid="30" name="bb579cc292844d02a3f026a7b567fcc2">
    <vt:lpwstr/>
  </property>
</Properties>
</file>