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ExtraBold" panose="00000900000000000000" pitchFamily="2" charset="0"/>
      <p:bold r:id="rId15"/>
      <p:boldItalic r:id="rId16"/>
    </p:embeddedFont>
    <p:embeddedFont>
      <p:font typeface="Montserrat Light" panose="00000400000000000000" pitchFamily="2" charset="0"/>
      <p:regular r:id="rId17"/>
      <p:bold r:id="rId18"/>
      <p:italic r:id="rId19"/>
      <p:boldItalic r:id="rId20"/>
    </p:embeddedFont>
    <p:embeddedFont>
      <p:font typeface="Montserrat Medium" panose="00000600000000000000" pitchFamily="2" charset="0"/>
      <p:regular r:id="rId21"/>
      <p:bold r:id="rId22"/>
      <p:italic r:id="rId23"/>
      <p:boldItalic r:id="rId24"/>
    </p:embeddedFont>
    <p:embeddedFont>
      <p:font typeface="Montserrat SemiBold" panose="000007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03">
          <p15:clr>
            <a:srgbClr val="747775"/>
          </p15:clr>
        </p15:guide>
        <p15:guide id="2" pos="2854">
          <p15:clr>
            <a:srgbClr val="747775"/>
          </p15:clr>
        </p15:guide>
        <p15:guide id="3" pos="340">
          <p15:clr>
            <a:srgbClr val="747775"/>
          </p15:clr>
        </p15:guide>
        <p15:guide id="4" orient="horz" pos="2130">
          <p15:clr>
            <a:srgbClr val="747775"/>
          </p15:clr>
        </p15:guide>
        <p15:guide id="5" orient="horz" pos="288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03"/>
        <p:guide pos="2854"/>
        <p:guide pos="340"/>
        <p:guide orient="horz" pos="2130"/>
        <p:guide orient="horz" pos="28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68f01b72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68f01b72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68f01b72f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68f01b72f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2135fd7f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2135fd7f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2135fd7fc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12135fd7fc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132312e5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132312e5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68f01b72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468f01b72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48aa8fb0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848aa8fb0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468f01b72f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468f01b72f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haut">
  <p:cSld name="Texte seul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logo-ICA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6025" y="214991"/>
            <a:ext cx="540327" cy="29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 descr="supports - decli pist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600" y="889451"/>
            <a:ext cx="4613135" cy="1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 descr="petites-band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530" y="4654558"/>
            <a:ext cx="349388" cy="9030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82600" y="214988"/>
            <a:ext cx="75087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  <a:defRPr sz="36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82600" y="1111988"/>
            <a:ext cx="8193000" cy="3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4064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467544" y="4801791"/>
            <a:ext cx="18003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95536" y="739486"/>
            <a:ext cx="4464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A45F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F9A45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95536" y="1769566"/>
            <a:ext cx="44646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60" name="Google Shape;60;p14" descr="logo-ICA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63312" y="204291"/>
            <a:ext cx="540327" cy="29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descr="petites-band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283" y="4801663"/>
            <a:ext cx="349388" cy="9030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>
            <a:spLocks noGrp="1"/>
          </p:cNvSpPr>
          <p:nvPr>
            <p:ph type="pic" idx="2"/>
          </p:nvPr>
        </p:nvSpPr>
        <p:spPr>
          <a:xfrm>
            <a:off x="5003800" y="735546"/>
            <a:ext cx="4140300" cy="3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63" name="Google Shape;63;p14" descr="logo-ICA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63312" y="204291"/>
            <a:ext cx="540327" cy="29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descr="petites-band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283" y="4801663"/>
            <a:ext cx="349388" cy="9030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body" idx="3"/>
          </p:nvPr>
        </p:nvSpPr>
        <p:spPr>
          <a:xfrm>
            <a:off x="7164388" y="4731990"/>
            <a:ext cx="18003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">
  <p:cSld name="Chapitr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descr="logo-ICA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63312" y="204291"/>
            <a:ext cx="540327" cy="29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descr="petites-band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283" y="4801663"/>
            <a:ext cx="349388" cy="9030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>
            <a:spLocks noGrp="1"/>
          </p:cNvSpPr>
          <p:nvPr>
            <p:ph type="pic" idx="2"/>
          </p:nvPr>
        </p:nvSpPr>
        <p:spPr>
          <a:xfrm>
            <a:off x="0" y="0"/>
            <a:ext cx="4284600" cy="51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427984" y="843558"/>
            <a:ext cx="4464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A45F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F9A45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427984" y="1873638"/>
            <a:ext cx="44646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7163199" y="4731990"/>
            <a:ext cx="18003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seul">
  <p:cSld name="Texte seul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 descr="logo-ICA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6025" y="214991"/>
            <a:ext cx="540327" cy="29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 descr="supports - decli pist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600" y="2318201"/>
            <a:ext cx="4613135" cy="1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descr="petites-band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530" y="4654558"/>
            <a:ext cx="349388" cy="9030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82600" y="1275606"/>
            <a:ext cx="4089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  <a:defRPr sz="36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482600" y="2571750"/>
            <a:ext cx="81930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4064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2"/>
          </p:nvPr>
        </p:nvSpPr>
        <p:spPr>
          <a:xfrm>
            <a:off x="467544" y="4801791"/>
            <a:ext cx="18003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82600" y="848239"/>
            <a:ext cx="4152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Light"/>
              <a:buNone/>
              <a:defRPr sz="4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pic>
        <p:nvPicPr>
          <p:cNvPr id="82" name="Google Shape;82;p17" descr="logo-ICA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4408" y="208712"/>
            <a:ext cx="540327" cy="29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 descr="petites-band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30" y="4654558"/>
            <a:ext cx="349388" cy="9030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82600" y="1815704"/>
            <a:ext cx="4160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4064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2"/>
          </p:nvPr>
        </p:nvSpPr>
        <p:spPr>
          <a:xfrm>
            <a:off x="471264" y="2517744"/>
            <a:ext cx="68976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4064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3"/>
          </p:nvPr>
        </p:nvSpPr>
        <p:spPr>
          <a:xfrm>
            <a:off x="584530" y="4840002"/>
            <a:ext cx="18003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04">
  <p:cSld name="Orange 04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 descr="fond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528" y="-20539"/>
            <a:ext cx="10009113" cy="519703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67544" y="1707654"/>
            <a:ext cx="5596500" cy="1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03">
  <p:cSld name="Orange 03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 descr="fond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990"/>
            <a:ext cx="9906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707904" y="1437624"/>
            <a:ext cx="4834800" cy="18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02">
  <p:cSld name="Orange 0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 descr="fond1.jpg"/>
          <p:cNvPicPr preferRelativeResize="0"/>
          <p:nvPr/>
        </p:nvPicPr>
        <p:blipFill rotWithShape="1">
          <a:blip r:embed="rId2">
            <a:alphaModFix/>
          </a:blip>
          <a:srcRect t="1475" r="891" b="1465"/>
          <a:stretch/>
        </p:blipFill>
        <p:spPr>
          <a:xfrm>
            <a:off x="-324544" y="1"/>
            <a:ext cx="9906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923928" y="1815666"/>
            <a:ext cx="46449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01">
  <p:cSld name="Orange 0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 descr="fond2.jpg"/>
          <p:cNvPicPr preferRelativeResize="0"/>
          <p:nvPr/>
        </p:nvPicPr>
        <p:blipFill rotWithShape="1">
          <a:blip r:embed="rId2">
            <a:alphaModFix/>
          </a:blip>
          <a:srcRect t="1625" r="1215" b="1634"/>
          <a:stretch/>
        </p:blipFill>
        <p:spPr>
          <a:xfrm>
            <a:off x="0" y="0"/>
            <a:ext cx="9906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3779912" y="1923678"/>
            <a:ext cx="4989300" cy="16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s">
  <p:cSld name="Gris">
    <p:bg>
      <p:bgPr>
        <a:solidFill>
          <a:srgbClr val="64646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 descr="C:\Users\yasho\Desktop\ICAM\PPT\Fond gri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60" y="627534"/>
            <a:ext cx="6412345" cy="453587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395536" y="1329612"/>
            <a:ext cx="51126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uge">
  <p:cSld name="Rouge">
    <p:bg>
      <p:bgPr>
        <a:solidFill>
          <a:srgbClr val="E6331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 descr="C:\Users\yasho\Desktop\ICAM\PPT\Fond rou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3966" y="607500"/>
            <a:ext cx="6412522" cy="45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395536" y="1329612"/>
            <a:ext cx="51126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olet">
  <p:cSld name="Violet">
    <p:bg>
      <p:bgPr>
        <a:solidFill>
          <a:srgbClr val="A53885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4" descr="C:\Users\yasho\Desktop\ICAM\PPT\Fond viol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3966" y="612869"/>
            <a:ext cx="6412522" cy="45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395536" y="1329612"/>
            <a:ext cx="51126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aune">
  <p:cSld name="Jaune">
    <p:bg>
      <p:bgPr>
        <a:solidFill>
          <a:srgbClr val="A53885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5" descr="C:\Users\yasho\Desktop\ICAM\PPT\Fond Jaune.png"/>
          <p:cNvPicPr preferRelativeResize="0"/>
          <p:nvPr/>
        </p:nvPicPr>
        <p:blipFill rotWithShape="1">
          <a:blip r:embed="rId2">
            <a:alphaModFix/>
          </a:blip>
          <a:srcRect l="5571"/>
          <a:stretch/>
        </p:blipFill>
        <p:spPr>
          <a:xfrm>
            <a:off x="0" y="0"/>
            <a:ext cx="9169876" cy="515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395536" y="1329612"/>
            <a:ext cx="51126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">
  <p:cSld name="Vert">
    <p:bg>
      <p:bgPr>
        <a:solidFill>
          <a:srgbClr val="A53885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6" descr="C:\Users\yasho\Desktop\ICAM\PPT\Fond ver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9" y="0"/>
            <a:ext cx="91354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3491880" y="1329612"/>
            <a:ext cx="51126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eu">
  <p:cSld name="Bleu">
    <p:bg>
      <p:bgPr>
        <a:solidFill>
          <a:srgbClr val="008ECE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descr="C:\Users\yasho\Desktop\ICAM\PPT\Fond bleu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98" y="301451"/>
            <a:ext cx="6846975" cy="484331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3491880" y="1329612"/>
            <a:ext cx="51126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- Gris">
  <p:cSld name="Light - Gris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8" descr="C:\Users\yasho\Desktop\ICAM\PPT\Light - Gri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2979" y="-1"/>
            <a:ext cx="2805765" cy="511272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395536" y="1329612"/>
            <a:ext cx="51126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939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93939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- Orange">
  <p:cSld name="Light - Orange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395536" y="1329612"/>
            <a:ext cx="51126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B23E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FFB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pic>
        <p:nvPicPr>
          <p:cNvPr id="122" name="Google Shape;122;p29" descr="C:\Users\yasho\Desktop\ICAM\PPT\Light - Jaun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0152" y="0"/>
            <a:ext cx="2402886" cy="5112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- Violet">
  <p:cSld name="Light - Violet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0"/>
          <p:cNvPicPr preferRelativeResize="0"/>
          <p:nvPr/>
        </p:nvPicPr>
        <p:blipFill rotWithShape="1">
          <a:blip r:embed="rId2">
            <a:alphaModFix/>
          </a:blip>
          <a:srcRect l="61081"/>
          <a:stretch/>
        </p:blipFill>
        <p:spPr>
          <a:xfrm>
            <a:off x="5402978" y="13032"/>
            <a:ext cx="3741022" cy="509969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395536" y="1329612"/>
            <a:ext cx="51126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9348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A9348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- Rouge">
  <p:cSld name="Light - Rouge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1"/>
          <p:cNvPicPr preferRelativeResize="0"/>
          <p:nvPr/>
        </p:nvPicPr>
        <p:blipFill rotWithShape="1">
          <a:blip r:embed="rId2">
            <a:alphaModFix/>
          </a:blip>
          <a:srcRect r="60536"/>
          <a:stretch/>
        </p:blipFill>
        <p:spPr>
          <a:xfrm>
            <a:off x="1" y="0"/>
            <a:ext cx="382603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1"/>
          <p:cNvSpPr txBox="1">
            <a:spLocks noGrp="1"/>
          </p:cNvSpPr>
          <p:nvPr>
            <p:ph type="title"/>
          </p:nvPr>
        </p:nvSpPr>
        <p:spPr>
          <a:xfrm>
            <a:off x="3563888" y="1221600"/>
            <a:ext cx="51126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E774D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EE774D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title"/>
          </p:nvPr>
        </p:nvSpPr>
        <p:spPr>
          <a:xfrm>
            <a:off x="395536" y="739486"/>
            <a:ext cx="4464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A45F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F9A45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1"/>
          </p:nvPr>
        </p:nvSpPr>
        <p:spPr>
          <a:xfrm>
            <a:off x="395536" y="1769566"/>
            <a:ext cx="44646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32" name="Google Shape;132;p32" descr="logo-ICA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63312" y="204291"/>
            <a:ext cx="540327" cy="29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2" descr="petites-band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283" y="4801663"/>
            <a:ext cx="349388" cy="9030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2"/>
          <p:cNvSpPr>
            <a:spLocks noGrp="1"/>
          </p:cNvSpPr>
          <p:nvPr>
            <p:ph type="pic" idx="2"/>
          </p:nvPr>
        </p:nvSpPr>
        <p:spPr>
          <a:xfrm>
            <a:off x="5003800" y="735546"/>
            <a:ext cx="4140300" cy="3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body" idx="3"/>
          </p:nvPr>
        </p:nvSpPr>
        <p:spPr>
          <a:xfrm>
            <a:off x="7164388" y="4731990"/>
            <a:ext cx="18003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sposition personnalisée">
  <p:cSld name="5_Disposition personnalisé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3" descr="logo-ICA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63312" y="204291"/>
            <a:ext cx="540327" cy="29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3" descr="petites-band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283" y="4801663"/>
            <a:ext cx="349388" cy="9030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3"/>
          <p:cNvSpPr>
            <a:spLocks noGrp="1"/>
          </p:cNvSpPr>
          <p:nvPr>
            <p:ph type="pic" idx="2"/>
          </p:nvPr>
        </p:nvSpPr>
        <p:spPr>
          <a:xfrm>
            <a:off x="0" y="0"/>
            <a:ext cx="4284600" cy="51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4427984" y="843558"/>
            <a:ext cx="4464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A45F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F9A45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1"/>
          </p:nvPr>
        </p:nvSpPr>
        <p:spPr>
          <a:xfrm>
            <a:off x="4427984" y="1873638"/>
            <a:ext cx="44646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body" idx="3"/>
          </p:nvPr>
        </p:nvSpPr>
        <p:spPr>
          <a:xfrm>
            <a:off x="7164388" y="4731990"/>
            <a:ext cx="18003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mc:AlternateContent xmlns:mc="http://schemas.openxmlformats.org/markup-compatibility/2006" xmlns:p14="http://schemas.microsoft.com/office/powerpoint/2010/main">
    <mc:Choice Requires="p14">
      <p:transition spd="slow" p14:dur="31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jpg"/><Relationship Id="rId4" Type="http://schemas.openxmlformats.org/officeDocument/2006/relationships/image" Target="../media/image22.png"/><Relationship Id="rId9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298" y="0"/>
            <a:ext cx="376670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4"/>
          <p:cNvSpPr txBox="1"/>
          <p:nvPr/>
        </p:nvSpPr>
        <p:spPr>
          <a:xfrm>
            <a:off x="438525" y="1849300"/>
            <a:ext cx="4886100" cy="2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800">
                <a:solidFill>
                  <a:srgbClr val="F39200"/>
                </a:solidFill>
                <a:latin typeface="Montserrat"/>
                <a:ea typeface="Montserrat"/>
                <a:cs typeface="Montserrat"/>
                <a:sym typeface="Montserrat"/>
              </a:rPr>
              <a:t>École du Lean et de l’Excellence Opérationnelle 5.0, </a:t>
            </a:r>
            <a:endParaRPr sz="3800">
              <a:solidFill>
                <a:srgbClr val="F392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39200"/>
                </a:solidFill>
                <a:latin typeface="Montserrat"/>
                <a:ea typeface="Montserrat"/>
                <a:cs typeface="Montserrat"/>
                <a:sym typeface="Montserrat"/>
              </a:rPr>
              <a:t>pour les</a:t>
            </a:r>
            <a:r>
              <a:rPr lang="fr" sz="1300" b="1">
                <a:solidFill>
                  <a:srgbClr val="F39200"/>
                </a:solidFill>
                <a:latin typeface="Montserrat"/>
                <a:ea typeface="Montserrat"/>
                <a:cs typeface="Montserrat"/>
                <a:sym typeface="Montserrat"/>
              </a:rPr>
              <a:t> Entreprises </a:t>
            </a:r>
            <a:endParaRPr sz="1300" b="1">
              <a:solidFill>
                <a:srgbClr val="F392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f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Icam site de Lille</a:t>
            </a:r>
            <a:endParaRPr sz="1300">
              <a:solidFill>
                <a:schemeClr val="dk1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525" y="316000"/>
            <a:ext cx="1442700" cy="9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4"/>
          <p:cNvSpPr txBox="1"/>
          <p:nvPr/>
        </p:nvSpPr>
        <p:spPr>
          <a:xfrm>
            <a:off x="438525" y="4376800"/>
            <a:ext cx="4886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646363"/>
                </a:solidFill>
                <a:latin typeface="Montserrat"/>
                <a:ea typeface="Montserrat"/>
                <a:cs typeface="Montserrat"/>
                <a:sym typeface="Montserrat"/>
              </a:rPr>
              <a:t>L'art et la manière de faire monde</a:t>
            </a:r>
            <a:endParaRPr sz="1500">
              <a:solidFill>
                <a:srgbClr val="646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" advTm="10538">
        <p:push/>
      </p:transition>
    </mc:Choice>
    <mc:Fallback xmlns="">
      <p:transition spd="slow" advTm="10538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5"/>
          <p:cNvSpPr/>
          <p:nvPr/>
        </p:nvSpPr>
        <p:spPr>
          <a:xfrm>
            <a:off x="1350" y="2165925"/>
            <a:ext cx="9141300" cy="24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075" y="2150"/>
            <a:ext cx="565992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5"/>
          <p:cNvSpPr/>
          <p:nvPr/>
        </p:nvSpPr>
        <p:spPr>
          <a:xfrm>
            <a:off x="1350" y="0"/>
            <a:ext cx="3482700" cy="2114400"/>
          </a:xfrm>
          <a:prstGeom prst="rect">
            <a:avLst/>
          </a:prstGeom>
          <a:solidFill>
            <a:srgbClr val="09B0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5"/>
          <p:cNvSpPr txBox="1"/>
          <p:nvPr/>
        </p:nvSpPr>
        <p:spPr>
          <a:xfrm>
            <a:off x="1040500" y="4715250"/>
            <a:ext cx="4886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646363"/>
                </a:solidFill>
                <a:latin typeface="Montserrat"/>
                <a:ea typeface="Montserrat"/>
                <a:cs typeface="Montserrat"/>
                <a:sym typeface="Montserrat"/>
              </a:rPr>
              <a:t>L'art et la manière de faire monde</a:t>
            </a:r>
            <a:endParaRPr sz="900">
              <a:solidFill>
                <a:srgbClr val="646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00" y="4583425"/>
            <a:ext cx="478775" cy="4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5050" y="4614500"/>
            <a:ext cx="696375" cy="4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5"/>
          <p:cNvSpPr txBox="1"/>
          <p:nvPr/>
        </p:nvSpPr>
        <p:spPr>
          <a:xfrm>
            <a:off x="422025" y="2250400"/>
            <a:ext cx="15873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Contexte</a:t>
            </a:r>
            <a:endParaRPr>
              <a:solidFill>
                <a:srgbClr val="636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000">
              <a:solidFill>
                <a:srgbClr val="636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35"/>
          <p:cNvSpPr txBox="1"/>
          <p:nvPr/>
        </p:nvSpPr>
        <p:spPr>
          <a:xfrm>
            <a:off x="240850" y="277875"/>
            <a:ext cx="3100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 lean au coeur de votre stratégie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3" name="Google Shape;163;p35"/>
          <p:cNvCxnSpPr/>
          <p:nvPr/>
        </p:nvCxnSpPr>
        <p:spPr>
          <a:xfrm>
            <a:off x="315350" y="2373225"/>
            <a:ext cx="0" cy="134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35"/>
          <p:cNvSpPr txBox="1"/>
          <p:nvPr/>
        </p:nvSpPr>
        <p:spPr>
          <a:xfrm>
            <a:off x="488450" y="2700900"/>
            <a:ext cx="2679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" sz="1300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défis majeurs, globalisation, digitalisation, attentes accrues des clients et enjeux environnementaux.</a:t>
            </a:r>
            <a:endParaRPr sz="1300" b="1">
              <a:solidFill>
                <a:srgbClr val="636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422025" y="2771800"/>
            <a:ext cx="29547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5"/>
          <p:cNvSpPr txBox="1"/>
          <p:nvPr/>
        </p:nvSpPr>
        <p:spPr>
          <a:xfrm>
            <a:off x="3362125" y="2098000"/>
            <a:ext cx="2385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200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Satisfaction Client</a:t>
            </a:r>
            <a:endParaRPr sz="2200" b="1">
              <a:solidFill>
                <a:srgbClr val="636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636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7" name="Google Shape;167;p35"/>
          <p:cNvCxnSpPr/>
          <p:nvPr/>
        </p:nvCxnSpPr>
        <p:spPr>
          <a:xfrm>
            <a:off x="3255450" y="2373225"/>
            <a:ext cx="0" cy="134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35"/>
          <p:cNvSpPr txBox="1"/>
          <p:nvPr/>
        </p:nvSpPr>
        <p:spPr>
          <a:xfrm>
            <a:off x="3428550" y="2929500"/>
            <a:ext cx="23196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" sz="1300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se concentrer sur ce qui crée de la valeur pour le client.</a:t>
            </a:r>
            <a:endParaRPr sz="1300">
              <a:solidFill>
                <a:srgbClr val="636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3362125" y="3000400"/>
            <a:ext cx="29547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5"/>
          <p:cNvSpPr txBox="1"/>
          <p:nvPr/>
        </p:nvSpPr>
        <p:spPr>
          <a:xfrm>
            <a:off x="6329800" y="2250400"/>
            <a:ext cx="238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Engagement </a:t>
            </a:r>
            <a:endParaRPr sz="2200" b="1">
              <a:solidFill>
                <a:srgbClr val="636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1" name="Google Shape;171;p35"/>
          <p:cNvCxnSpPr/>
          <p:nvPr/>
        </p:nvCxnSpPr>
        <p:spPr>
          <a:xfrm>
            <a:off x="6223125" y="2373225"/>
            <a:ext cx="0" cy="134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35"/>
          <p:cNvSpPr txBox="1"/>
          <p:nvPr/>
        </p:nvSpPr>
        <p:spPr>
          <a:xfrm>
            <a:off x="6396225" y="2700900"/>
            <a:ext cx="23196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" sz="1300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démarche insufflée par la Direction, où chaque collaborateur, à son niveau, a un rôle essentiel.</a:t>
            </a:r>
            <a:endParaRPr sz="1300">
              <a:solidFill>
                <a:srgbClr val="636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6329800" y="2771800"/>
            <a:ext cx="29547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5"/>
          <p:cNvSpPr txBox="1"/>
          <p:nvPr/>
        </p:nvSpPr>
        <p:spPr>
          <a:xfrm>
            <a:off x="139850" y="3960950"/>
            <a:ext cx="8748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intégrant le Lean au cœur de votre stratégie, vous donnez à votre entreprise les moyens booster sa compétitivité et de se développer durablement.</a:t>
            </a:r>
            <a:endParaRPr sz="2000" b="1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" advTm="11200">
        <p:push/>
      </p:transition>
    </mc:Choice>
    <mc:Fallback xmlns="">
      <p:transition spd="slow" advTm="11200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3456553" cy="45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6"/>
          <p:cNvSpPr/>
          <p:nvPr/>
        </p:nvSpPr>
        <p:spPr>
          <a:xfrm>
            <a:off x="3456550" y="0"/>
            <a:ext cx="5715000" cy="458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6"/>
          <p:cNvSpPr txBox="1"/>
          <p:nvPr/>
        </p:nvSpPr>
        <p:spPr>
          <a:xfrm>
            <a:off x="165475" y="120825"/>
            <a:ext cx="2850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f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 Lean 5.0, c'est quoi ?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6"/>
          <p:cNvSpPr txBox="1"/>
          <p:nvPr/>
        </p:nvSpPr>
        <p:spPr>
          <a:xfrm>
            <a:off x="1040500" y="4715250"/>
            <a:ext cx="2416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646363"/>
                </a:solidFill>
                <a:latin typeface="Montserrat"/>
                <a:ea typeface="Montserrat"/>
                <a:cs typeface="Montserrat"/>
                <a:sym typeface="Montserrat"/>
              </a:rPr>
              <a:t>L'art et la manière de faire monde</a:t>
            </a:r>
            <a:endParaRPr sz="900">
              <a:solidFill>
                <a:srgbClr val="646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00" y="4583425"/>
            <a:ext cx="478775" cy="4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5050" y="4614500"/>
            <a:ext cx="696375" cy="4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6"/>
          <p:cNvSpPr/>
          <p:nvPr/>
        </p:nvSpPr>
        <p:spPr>
          <a:xfrm>
            <a:off x="3968700" y="821650"/>
            <a:ext cx="423300" cy="42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6"/>
          <p:cNvSpPr txBox="1"/>
          <p:nvPr/>
        </p:nvSpPr>
        <p:spPr>
          <a:xfrm>
            <a:off x="3874200" y="825550"/>
            <a:ext cx="61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" sz="1500" b="1">
                <a:solidFill>
                  <a:srgbClr val="F39200"/>
                </a:solidFill>
                <a:latin typeface="Montserrat"/>
                <a:ea typeface="Montserrat"/>
                <a:cs typeface="Montserrat"/>
                <a:sym typeface="Montserrat"/>
              </a:rPr>
              <a:t>90%</a:t>
            </a:r>
            <a:endParaRPr sz="1500" b="1">
              <a:solidFill>
                <a:srgbClr val="F392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6"/>
          <p:cNvSpPr txBox="1"/>
          <p:nvPr/>
        </p:nvSpPr>
        <p:spPr>
          <a:xfrm>
            <a:off x="4670775" y="709300"/>
            <a:ext cx="42324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des entreprises, voient une augmentation de l'engagement des employés</a:t>
            </a:r>
            <a:endParaRPr b="1">
              <a:solidFill>
                <a:srgbClr val="F392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6"/>
          <p:cNvSpPr txBox="1"/>
          <p:nvPr/>
        </p:nvSpPr>
        <p:spPr>
          <a:xfrm>
            <a:off x="3716550" y="120825"/>
            <a:ext cx="488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" sz="1800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Des impacts positifs sur les activités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6"/>
          <p:cNvSpPr txBox="1"/>
          <p:nvPr/>
        </p:nvSpPr>
        <p:spPr>
          <a:xfrm>
            <a:off x="165475" y="1229025"/>
            <a:ext cx="28509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 Lean encourage à remettre en question les pratiques établies, à rechercher l’excellence opérationnelle et à se concentrer sur ce qui crée de la valeur pour le client.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 Lean 5.0 permet d'y intégrer les bénéfices de l'industrie du futur en plaçant l’homme au centre de la transformation.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6"/>
          <p:cNvSpPr/>
          <p:nvPr/>
        </p:nvSpPr>
        <p:spPr>
          <a:xfrm>
            <a:off x="3968700" y="1548294"/>
            <a:ext cx="423300" cy="42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/>
          <p:nvPr/>
        </p:nvSpPr>
        <p:spPr>
          <a:xfrm>
            <a:off x="3874200" y="1552194"/>
            <a:ext cx="61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" sz="1500" b="1">
                <a:solidFill>
                  <a:srgbClr val="F39200"/>
                </a:solidFill>
                <a:latin typeface="Montserrat"/>
                <a:ea typeface="Montserrat"/>
                <a:cs typeface="Montserrat"/>
                <a:sym typeface="Montserrat"/>
              </a:rPr>
              <a:t>40%</a:t>
            </a:r>
            <a:endParaRPr sz="1500" b="1">
              <a:solidFill>
                <a:srgbClr val="F392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36"/>
          <p:cNvSpPr txBox="1"/>
          <p:nvPr/>
        </p:nvSpPr>
        <p:spPr>
          <a:xfrm>
            <a:off x="4749238" y="1559844"/>
            <a:ext cx="408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de réduction des délais de production</a:t>
            </a:r>
            <a:endParaRPr b="1">
              <a:solidFill>
                <a:srgbClr val="F392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6"/>
          <p:cNvSpPr/>
          <p:nvPr/>
        </p:nvSpPr>
        <p:spPr>
          <a:xfrm>
            <a:off x="3968700" y="2221369"/>
            <a:ext cx="423300" cy="42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6"/>
          <p:cNvSpPr txBox="1"/>
          <p:nvPr/>
        </p:nvSpPr>
        <p:spPr>
          <a:xfrm>
            <a:off x="3874200" y="2225269"/>
            <a:ext cx="61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" sz="1500" b="1">
                <a:solidFill>
                  <a:srgbClr val="F39200"/>
                </a:solidFill>
                <a:latin typeface="Montserrat"/>
                <a:ea typeface="Montserrat"/>
                <a:cs typeface="Montserrat"/>
                <a:sym typeface="Montserrat"/>
              </a:rPr>
              <a:t>30%</a:t>
            </a:r>
            <a:endParaRPr sz="1500" b="1">
              <a:solidFill>
                <a:srgbClr val="F392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6"/>
          <p:cNvSpPr txBox="1"/>
          <p:nvPr/>
        </p:nvSpPr>
        <p:spPr>
          <a:xfrm>
            <a:off x="4746963" y="2232919"/>
            <a:ext cx="408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d’amélioration de la qualité </a:t>
            </a:r>
            <a:endParaRPr b="1">
              <a:solidFill>
                <a:srgbClr val="F392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6"/>
          <p:cNvSpPr/>
          <p:nvPr/>
        </p:nvSpPr>
        <p:spPr>
          <a:xfrm>
            <a:off x="3968700" y="2890536"/>
            <a:ext cx="423300" cy="42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6"/>
          <p:cNvSpPr txBox="1"/>
          <p:nvPr/>
        </p:nvSpPr>
        <p:spPr>
          <a:xfrm>
            <a:off x="3874200" y="2894436"/>
            <a:ext cx="61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" sz="1500" b="1">
                <a:solidFill>
                  <a:srgbClr val="F39200"/>
                </a:solidFill>
                <a:latin typeface="Montserrat"/>
                <a:ea typeface="Montserrat"/>
                <a:cs typeface="Montserrat"/>
                <a:sym typeface="Montserrat"/>
              </a:rPr>
              <a:t>30%</a:t>
            </a:r>
            <a:endParaRPr sz="1500" b="1">
              <a:solidFill>
                <a:srgbClr val="F392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6"/>
          <p:cNvSpPr txBox="1"/>
          <p:nvPr/>
        </p:nvSpPr>
        <p:spPr>
          <a:xfrm>
            <a:off x="4737838" y="2902086"/>
            <a:ext cx="408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de réduction des coûts opérationnels</a:t>
            </a:r>
            <a:endParaRPr b="1">
              <a:solidFill>
                <a:srgbClr val="F392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6"/>
          <p:cNvSpPr/>
          <p:nvPr/>
        </p:nvSpPr>
        <p:spPr>
          <a:xfrm>
            <a:off x="3968700" y="3557963"/>
            <a:ext cx="423300" cy="42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6"/>
          <p:cNvSpPr txBox="1"/>
          <p:nvPr/>
        </p:nvSpPr>
        <p:spPr>
          <a:xfrm>
            <a:off x="3874200" y="3561863"/>
            <a:ext cx="61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" sz="1500" b="1">
                <a:solidFill>
                  <a:srgbClr val="F39200"/>
                </a:solidFill>
                <a:latin typeface="Montserrat"/>
                <a:ea typeface="Montserrat"/>
                <a:cs typeface="Montserrat"/>
                <a:sym typeface="Montserrat"/>
              </a:rPr>
              <a:t>20%</a:t>
            </a:r>
            <a:endParaRPr sz="1500" b="1">
              <a:solidFill>
                <a:srgbClr val="F392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36"/>
          <p:cNvSpPr txBox="1"/>
          <p:nvPr/>
        </p:nvSpPr>
        <p:spPr>
          <a:xfrm>
            <a:off x="4737838" y="3569513"/>
            <a:ext cx="408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d’augmentation de la productivité </a:t>
            </a:r>
            <a:endParaRPr b="1">
              <a:solidFill>
                <a:srgbClr val="F392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6"/>
          <p:cNvSpPr txBox="1"/>
          <p:nvPr/>
        </p:nvSpPr>
        <p:spPr>
          <a:xfrm>
            <a:off x="3456550" y="4137925"/>
            <a:ext cx="57150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sources :  </a:t>
            </a:r>
            <a:r>
              <a:rPr lang="fr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Institut Lean France, CNRS Lean Six Sigma, Kaizen Institute France, Cubik Partners Lean, AFNOR Lean Management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" advTm="10847">
        <p:push/>
      </p:transition>
    </mc:Choice>
    <mc:Fallback xmlns="">
      <p:transition spd="slow" advTm="10847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/>
          <p:nvPr/>
        </p:nvSpPr>
        <p:spPr>
          <a:xfrm>
            <a:off x="101775" y="1060900"/>
            <a:ext cx="3731141" cy="663166"/>
          </a:xfrm>
          <a:custGeom>
            <a:avLst/>
            <a:gdLst/>
            <a:ahLst/>
            <a:cxnLst/>
            <a:rect l="l" t="t" r="r" b="b"/>
            <a:pathLst>
              <a:path w="6545861" h="796596" extrusionOk="0">
                <a:moveTo>
                  <a:pt x="0" y="99575"/>
                </a:moveTo>
                <a:lnTo>
                  <a:pt x="6147563" y="99575"/>
                </a:lnTo>
                <a:lnTo>
                  <a:pt x="6147563" y="0"/>
                </a:lnTo>
                <a:lnTo>
                  <a:pt x="6545861" y="398298"/>
                </a:lnTo>
                <a:lnTo>
                  <a:pt x="6147563" y="796596"/>
                </a:lnTo>
                <a:lnTo>
                  <a:pt x="6147563" y="697022"/>
                </a:lnTo>
                <a:lnTo>
                  <a:pt x="0" y="697022"/>
                </a:lnTo>
                <a:lnTo>
                  <a:pt x="0" y="99575"/>
                </a:lnTo>
                <a:close/>
              </a:path>
            </a:pathLst>
          </a:custGeom>
          <a:solidFill>
            <a:srgbClr val="CCD3EA">
              <a:alpha val="89800"/>
            </a:srgbClr>
          </a:solidFill>
          <a:ln w="12700" cap="flat" cmpd="sng">
            <a:solidFill>
              <a:srgbClr val="CCD3EA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" tIns="108450" rIns="307600" bIns="108450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Directeurs, responsables industriels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22 jours sur la base de 2 jours/mois</a:t>
            </a:r>
            <a:endParaRPr sz="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37"/>
          <p:cNvSpPr/>
          <p:nvPr/>
        </p:nvSpPr>
        <p:spPr>
          <a:xfrm>
            <a:off x="6111826" y="1060900"/>
            <a:ext cx="2945637" cy="663166"/>
          </a:xfrm>
          <a:custGeom>
            <a:avLst/>
            <a:gdLst/>
            <a:ahLst/>
            <a:cxnLst/>
            <a:rect l="l" t="t" r="r" b="b"/>
            <a:pathLst>
              <a:path w="6545861" h="796596" extrusionOk="0">
                <a:moveTo>
                  <a:pt x="0" y="99575"/>
                </a:moveTo>
                <a:lnTo>
                  <a:pt x="6147563" y="99575"/>
                </a:lnTo>
                <a:lnTo>
                  <a:pt x="6147563" y="0"/>
                </a:lnTo>
                <a:lnTo>
                  <a:pt x="6545861" y="398298"/>
                </a:lnTo>
                <a:lnTo>
                  <a:pt x="6147563" y="796596"/>
                </a:lnTo>
                <a:lnTo>
                  <a:pt x="6147563" y="697022"/>
                </a:lnTo>
                <a:lnTo>
                  <a:pt x="0" y="697022"/>
                </a:lnTo>
                <a:lnTo>
                  <a:pt x="0" y="99575"/>
                </a:lnTo>
                <a:close/>
              </a:path>
            </a:pathLst>
          </a:custGeom>
          <a:solidFill>
            <a:srgbClr val="CCD3EA">
              <a:alpha val="89800"/>
            </a:srgbClr>
          </a:solidFill>
          <a:ln w="12700" cap="flat" cmpd="sng">
            <a:solidFill>
              <a:srgbClr val="CCD3EA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" tIns="108450" rIns="307600" bIns="10845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Mettre en place la stratégie et coordonner le déploiement du Lean 5.0 au sein de son entreprise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7"/>
          <p:cNvSpPr/>
          <p:nvPr/>
        </p:nvSpPr>
        <p:spPr>
          <a:xfrm>
            <a:off x="101775" y="1746700"/>
            <a:ext cx="3731141" cy="663166"/>
          </a:xfrm>
          <a:custGeom>
            <a:avLst/>
            <a:gdLst/>
            <a:ahLst/>
            <a:cxnLst/>
            <a:rect l="l" t="t" r="r" b="b"/>
            <a:pathLst>
              <a:path w="6545861" h="796596" extrusionOk="0">
                <a:moveTo>
                  <a:pt x="0" y="99575"/>
                </a:moveTo>
                <a:lnTo>
                  <a:pt x="6147563" y="99575"/>
                </a:lnTo>
                <a:lnTo>
                  <a:pt x="6147563" y="0"/>
                </a:lnTo>
                <a:lnTo>
                  <a:pt x="6545861" y="398298"/>
                </a:lnTo>
                <a:lnTo>
                  <a:pt x="6147563" y="796596"/>
                </a:lnTo>
                <a:lnTo>
                  <a:pt x="6147563" y="697022"/>
                </a:lnTo>
                <a:lnTo>
                  <a:pt x="0" y="697022"/>
                </a:lnTo>
                <a:lnTo>
                  <a:pt x="0" y="99575"/>
                </a:lnTo>
                <a:close/>
              </a:path>
            </a:pathLst>
          </a:custGeom>
          <a:solidFill>
            <a:srgbClr val="CCD3EA">
              <a:alpha val="89800"/>
            </a:srgbClr>
          </a:solidFill>
          <a:ln w="12700" cap="flat" cmpd="sng">
            <a:solidFill>
              <a:srgbClr val="CCD3EA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" tIns="108450" rIns="307600" bIns="108450" anchor="t" anchorCtr="0">
            <a:noAutofit/>
          </a:bodyPr>
          <a:lstStyle/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Managers, chefs d’équipe, superviseurs, encadrants, team leader, …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jours sur la base de 2 jours/mois</a:t>
            </a:r>
            <a:endParaRPr sz="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37"/>
          <p:cNvSpPr/>
          <p:nvPr/>
        </p:nvSpPr>
        <p:spPr>
          <a:xfrm>
            <a:off x="6113526" y="1746700"/>
            <a:ext cx="2945637" cy="663166"/>
          </a:xfrm>
          <a:custGeom>
            <a:avLst/>
            <a:gdLst/>
            <a:ahLst/>
            <a:cxnLst/>
            <a:rect l="l" t="t" r="r" b="b"/>
            <a:pathLst>
              <a:path w="6545861" h="796596" extrusionOk="0">
                <a:moveTo>
                  <a:pt x="0" y="99575"/>
                </a:moveTo>
                <a:lnTo>
                  <a:pt x="6147563" y="99575"/>
                </a:lnTo>
                <a:lnTo>
                  <a:pt x="6147563" y="0"/>
                </a:lnTo>
                <a:lnTo>
                  <a:pt x="6545861" y="398298"/>
                </a:lnTo>
                <a:lnTo>
                  <a:pt x="6147563" y="796596"/>
                </a:lnTo>
                <a:lnTo>
                  <a:pt x="6147563" y="697022"/>
                </a:lnTo>
                <a:lnTo>
                  <a:pt x="0" y="697022"/>
                </a:lnTo>
                <a:lnTo>
                  <a:pt x="0" y="99575"/>
                </a:lnTo>
                <a:close/>
              </a:path>
            </a:pathLst>
          </a:custGeom>
          <a:solidFill>
            <a:srgbClr val="CCD3EA">
              <a:alpha val="89800"/>
            </a:srgbClr>
          </a:solidFill>
          <a:ln w="12700" cap="flat" cmpd="sng">
            <a:solidFill>
              <a:srgbClr val="CCD3EA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" tIns="108450" rIns="307600" bIns="10845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Soutenir la démarche et maîtriser les outils du Lean 5.0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7"/>
          <p:cNvSpPr/>
          <p:nvPr/>
        </p:nvSpPr>
        <p:spPr>
          <a:xfrm>
            <a:off x="101775" y="2449225"/>
            <a:ext cx="3731141" cy="663166"/>
          </a:xfrm>
          <a:custGeom>
            <a:avLst/>
            <a:gdLst/>
            <a:ahLst/>
            <a:cxnLst/>
            <a:rect l="l" t="t" r="r" b="b"/>
            <a:pathLst>
              <a:path w="6545861" h="796596" extrusionOk="0">
                <a:moveTo>
                  <a:pt x="0" y="99575"/>
                </a:moveTo>
                <a:lnTo>
                  <a:pt x="6147563" y="99575"/>
                </a:lnTo>
                <a:lnTo>
                  <a:pt x="6147563" y="0"/>
                </a:lnTo>
                <a:lnTo>
                  <a:pt x="6545861" y="398298"/>
                </a:lnTo>
                <a:lnTo>
                  <a:pt x="6147563" y="796596"/>
                </a:lnTo>
                <a:lnTo>
                  <a:pt x="6147563" y="697022"/>
                </a:lnTo>
                <a:lnTo>
                  <a:pt x="0" y="697022"/>
                </a:lnTo>
                <a:lnTo>
                  <a:pt x="0" y="99575"/>
                </a:lnTo>
                <a:close/>
              </a:path>
            </a:pathLst>
          </a:custGeom>
          <a:solidFill>
            <a:srgbClr val="CCD3EA">
              <a:alpha val="89800"/>
            </a:srgbClr>
          </a:solidFill>
          <a:ln w="12700" cap="flat" cmpd="sng">
            <a:solidFill>
              <a:srgbClr val="CCD3EA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" tIns="108450" rIns="307600" bIns="108450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Encadrement tertiaire et aux employés administratif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 jours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37"/>
          <p:cNvSpPr/>
          <p:nvPr/>
        </p:nvSpPr>
        <p:spPr>
          <a:xfrm>
            <a:off x="6109752" y="2449229"/>
            <a:ext cx="2945637" cy="663166"/>
          </a:xfrm>
          <a:custGeom>
            <a:avLst/>
            <a:gdLst/>
            <a:ahLst/>
            <a:cxnLst/>
            <a:rect l="l" t="t" r="r" b="b"/>
            <a:pathLst>
              <a:path w="6545861" h="796596" extrusionOk="0">
                <a:moveTo>
                  <a:pt x="0" y="99575"/>
                </a:moveTo>
                <a:lnTo>
                  <a:pt x="6147563" y="99575"/>
                </a:lnTo>
                <a:lnTo>
                  <a:pt x="6147563" y="0"/>
                </a:lnTo>
                <a:lnTo>
                  <a:pt x="6545861" y="398298"/>
                </a:lnTo>
                <a:lnTo>
                  <a:pt x="6147563" y="796596"/>
                </a:lnTo>
                <a:lnTo>
                  <a:pt x="6147563" y="697022"/>
                </a:lnTo>
                <a:lnTo>
                  <a:pt x="0" y="697022"/>
                </a:lnTo>
                <a:lnTo>
                  <a:pt x="0" y="99575"/>
                </a:lnTo>
                <a:close/>
              </a:path>
            </a:pathLst>
          </a:custGeom>
          <a:solidFill>
            <a:srgbClr val="CCD3EA">
              <a:alpha val="89800"/>
            </a:srgbClr>
          </a:solidFill>
          <a:ln w="12700" cap="flat" cmpd="sng">
            <a:solidFill>
              <a:srgbClr val="CCD3EA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" tIns="108450" rIns="307600" bIns="10845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Soutenir la démarche Lean Office    5.0 et en maîtriser les outils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37"/>
          <p:cNvSpPr/>
          <p:nvPr/>
        </p:nvSpPr>
        <p:spPr>
          <a:xfrm>
            <a:off x="101775" y="3135025"/>
            <a:ext cx="3731141" cy="663166"/>
          </a:xfrm>
          <a:custGeom>
            <a:avLst/>
            <a:gdLst/>
            <a:ahLst/>
            <a:cxnLst/>
            <a:rect l="l" t="t" r="r" b="b"/>
            <a:pathLst>
              <a:path w="6545861" h="796596" extrusionOk="0">
                <a:moveTo>
                  <a:pt x="0" y="99575"/>
                </a:moveTo>
                <a:lnTo>
                  <a:pt x="6147563" y="99575"/>
                </a:lnTo>
                <a:lnTo>
                  <a:pt x="6147563" y="0"/>
                </a:lnTo>
                <a:lnTo>
                  <a:pt x="6545861" y="398298"/>
                </a:lnTo>
                <a:lnTo>
                  <a:pt x="6147563" y="796596"/>
                </a:lnTo>
                <a:lnTo>
                  <a:pt x="6147563" y="697022"/>
                </a:lnTo>
                <a:lnTo>
                  <a:pt x="0" y="697022"/>
                </a:lnTo>
                <a:lnTo>
                  <a:pt x="0" y="99575"/>
                </a:lnTo>
                <a:close/>
              </a:path>
            </a:pathLst>
          </a:custGeom>
          <a:solidFill>
            <a:srgbClr val="CCD3EA">
              <a:alpha val="89800"/>
            </a:srgbClr>
          </a:solidFill>
          <a:ln w="12700" cap="flat" cmpd="sng">
            <a:solidFill>
              <a:srgbClr val="CCD3EA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" tIns="108450" rIns="307600" bIns="108450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Opérateurs, techniciens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jours</a:t>
            </a:r>
            <a:endParaRPr sz="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37"/>
          <p:cNvSpPr/>
          <p:nvPr/>
        </p:nvSpPr>
        <p:spPr>
          <a:xfrm>
            <a:off x="6123601" y="3135025"/>
            <a:ext cx="2929273" cy="663166"/>
          </a:xfrm>
          <a:custGeom>
            <a:avLst/>
            <a:gdLst/>
            <a:ahLst/>
            <a:cxnLst/>
            <a:rect l="l" t="t" r="r" b="b"/>
            <a:pathLst>
              <a:path w="6545861" h="796596" extrusionOk="0">
                <a:moveTo>
                  <a:pt x="0" y="99575"/>
                </a:moveTo>
                <a:lnTo>
                  <a:pt x="6147563" y="99575"/>
                </a:lnTo>
                <a:lnTo>
                  <a:pt x="6147563" y="0"/>
                </a:lnTo>
                <a:lnTo>
                  <a:pt x="6545861" y="398298"/>
                </a:lnTo>
                <a:lnTo>
                  <a:pt x="6147563" y="796596"/>
                </a:lnTo>
                <a:lnTo>
                  <a:pt x="6147563" y="697022"/>
                </a:lnTo>
                <a:lnTo>
                  <a:pt x="0" y="697022"/>
                </a:lnTo>
                <a:lnTo>
                  <a:pt x="0" y="99575"/>
                </a:lnTo>
                <a:close/>
              </a:path>
            </a:pathLst>
          </a:custGeom>
          <a:solidFill>
            <a:srgbClr val="CCD3EA">
              <a:alpha val="89800"/>
            </a:srgbClr>
          </a:solidFill>
          <a:ln w="12700" cap="flat" cmpd="sng">
            <a:solidFill>
              <a:srgbClr val="CCD3EA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" tIns="108450" rIns="307600" bIns="108450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S’acculturer aux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fondamentaux du Lean 5.0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7"/>
          <p:cNvSpPr/>
          <p:nvPr/>
        </p:nvSpPr>
        <p:spPr>
          <a:xfrm>
            <a:off x="3903625" y="1107650"/>
            <a:ext cx="2160000" cy="568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Belt Lean 5.0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Manufacturing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7"/>
          <p:cNvSpPr/>
          <p:nvPr/>
        </p:nvSpPr>
        <p:spPr>
          <a:xfrm>
            <a:off x="3903625" y="1793450"/>
            <a:ext cx="2160000" cy="685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Green Belt Lean 5.0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Manufacturing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37"/>
          <p:cNvSpPr/>
          <p:nvPr/>
        </p:nvSpPr>
        <p:spPr>
          <a:xfrm>
            <a:off x="3903625" y="2582750"/>
            <a:ext cx="2160000" cy="478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Green Belt Lean 5.0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Office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7"/>
          <p:cNvSpPr/>
          <p:nvPr/>
        </p:nvSpPr>
        <p:spPr>
          <a:xfrm>
            <a:off x="3903625" y="3165050"/>
            <a:ext cx="2160000" cy="568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102"/>
              </a:gs>
              <a:gs pos="100000">
                <a:srgbClr val="795C04"/>
              </a:gs>
            </a:gsLst>
            <a:lin ang="5400012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Belt Lean 5.0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Manufacturing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72075" y="3820825"/>
            <a:ext cx="3763870" cy="663166"/>
          </a:xfrm>
          <a:custGeom>
            <a:avLst/>
            <a:gdLst/>
            <a:ahLst/>
            <a:cxnLst/>
            <a:rect l="l" t="t" r="r" b="b"/>
            <a:pathLst>
              <a:path w="6545861" h="796596" extrusionOk="0">
                <a:moveTo>
                  <a:pt x="0" y="99575"/>
                </a:moveTo>
                <a:lnTo>
                  <a:pt x="6147563" y="99575"/>
                </a:lnTo>
                <a:lnTo>
                  <a:pt x="6147563" y="0"/>
                </a:lnTo>
                <a:lnTo>
                  <a:pt x="6545861" y="398298"/>
                </a:lnTo>
                <a:lnTo>
                  <a:pt x="6147563" y="796596"/>
                </a:lnTo>
                <a:lnTo>
                  <a:pt x="6147563" y="697022"/>
                </a:lnTo>
                <a:lnTo>
                  <a:pt x="0" y="697022"/>
                </a:lnTo>
                <a:lnTo>
                  <a:pt x="0" y="99575"/>
                </a:lnTo>
                <a:close/>
              </a:path>
            </a:pathLst>
          </a:custGeom>
          <a:solidFill>
            <a:srgbClr val="CCD3EA">
              <a:alpha val="89800"/>
            </a:srgbClr>
          </a:solidFill>
          <a:ln w="12700" cap="flat" cmpd="sng">
            <a:solidFill>
              <a:srgbClr val="CCD3EA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" tIns="108450" rIns="307600" bIns="108450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Tout public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journée à définir</a:t>
            </a:r>
            <a:endParaRPr sz="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37"/>
          <p:cNvSpPr/>
          <p:nvPr/>
        </p:nvSpPr>
        <p:spPr>
          <a:xfrm>
            <a:off x="6131096" y="3820825"/>
            <a:ext cx="2929273" cy="663166"/>
          </a:xfrm>
          <a:custGeom>
            <a:avLst/>
            <a:gdLst/>
            <a:ahLst/>
            <a:cxnLst/>
            <a:rect l="l" t="t" r="r" b="b"/>
            <a:pathLst>
              <a:path w="6545861" h="796596" extrusionOk="0">
                <a:moveTo>
                  <a:pt x="0" y="99575"/>
                </a:moveTo>
                <a:lnTo>
                  <a:pt x="6147563" y="99575"/>
                </a:lnTo>
                <a:lnTo>
                  <a:pt x="6147563" y="0"/>
                </a:lnTo>
                <a:lnTo>
                  <a:pt x="6545861" y="398298"/>
                </a:lnTo>
                <a:lnTo>
                  <a:pt x="6147563" y="796596"/>
                </a:lnTo>
                <a:lnTo>
                  <a:pt x="6147563" y="697022"/>
                </a:lnTo>
                <a:lnTo>
                  <a:pt x="0" y="697022"/>
                </a:lnTo>
                <a:lnTo>
                  <a:pt x="0" y="99575"/>
                </a:lnTo>
                <a:close/>
              </a:path>
            </a:pathLst>
          </a:custGeom>
          <a:solidFill>
            <a:srgbClr val="CCD3EA">
              <a:alpha val="89800"/>
            </a:srgbClr>
          </a:solidFill>
          <a:ln w="12700" cap="flat" cmpd="sng">
            <a:solidFill>
              <a:srgbClr val="CCD3EA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" tIns="108450" rIns="307600" bIns="108450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sensibiliser à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l’approche Lean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7"/>
          <p:cNvSpPr/>
          <p:nvPr/>
        </p:nvSpPr>
        <p:spPr>
          <a:xfrm>
            <a:off x="3903525" y="3850850"/>
            <a:ext cx="2160000" cy="568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Belt 5.0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Manufacturing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7"/>
          <p:cNvSpPr txBox="1">
            <a:spLocks noGrp="1"/>
          </p:cNvSpPr>
          <p:nvPr>
            <p:ph type="ctrTitle" idx="4294967295"/>
          </p:nvPr>
        </p:nvSpPr>
        <p:spPr>
          <a:xfrm>
            <a:off x="311700" y="58775"/>
            <a:ext cx="8520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 b="1">
                <a:latin typeface="Montserrat"/>
                <a:ea typeface="Montserrat"/>
                <a:cs typeface="Montserrat"/>
                <a:sym typeface="Montserrat"/>
              </a:rPr>
              <a:t>Transformez durablement votre entreprise 	</a:t>
            </a:r>
            <a:endParaRPr sz="5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7"/>
          <p:cNvSpPr txBox="1">
            <a:spLocks noGrp="1"/>
          </p:cNvSpPr>
          <p:nvPr>
            <p:ph type="subTitle" idx="4294967295"/>
          </p:nvPr>
        </p:nvSpPr>
        <p:spPr>
          <a:xfrm>
            <a:off x="311700" y="471925"/>
            <a:ext cx="8520600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Nous vous proposons différents niveaux de formation s'adressant à l’ensemble de vos collaborateurs pour vous accompagner dans une transformation globale vers l'excellence opérationnelle 5.0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7"/>
          <p:cNvSpPr/>
          <p:nvPr/>
        </p:nvSpPr>
        <p:spPr>
          <a:xfrm>
            <a:off x="-509100" y="4599550"/>
            <a:ext cx="10239300" cy="58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7"/>
          <p:cNvSpPr txBox="1"/>
          <p:nvPr/>
        </p:nvSpPr>
        <p:spPr>
          <a:xfrm>
            <a:off x="1040500" y="4715250"/>
            <a:ext cx="2416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646363"/>
                </a:solidFill>
                <a:latin typeface="Montserrat"/>
                <a:ea typeface="Montserrat"/>
                <a:cs typeface="Montserrat"/>
                <a:sym typeface="Montserrat"/>
              </a:rPr>
              <a:t>L'art et la manière de faire monde</a:t>
            </a:r>
            <a:endParaRPr sz="900">
              <a:solidFill>
                <a:srgbClr val="646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00" y="4583425"/>
            <a:ext cx="478775" cy="4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5050" y="4614500"/>
            <a:ext cx="696375" cy="4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" advTm="11422">
        <p:push/>
      </p:transition>
    </mc:Choice>
    <mc:Fallback xmlns="">
      <p:transition spd="slow" advTm="11422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/>
        </p:nvSpPr>
        <p:spPr>
          <a:xfrm>
            <a:off x="410800" y="2284975"/>
            <a:ext cx="82989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f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Placer </a:t>
            </a:r>
            <a:r>
              <a:rPr lang="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l’Humain </a:t>
            </a:r>
            <a:r>
              <a:rPr lang="f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 cœur du projet, par des approches sur la posture managériale, la maîtrise de la complexité et de la diversité et également le Leadership.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f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Maîtriser les </a:t>
            </a:r>
            <a:r>
              <a:rPr lang="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fondamentaux </a:t>
            </a:r>
            <a:r>
              <a:rPr lang="f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 Lean et de permettre d'y intégrer les bénéfices de l'</a:t>
            </a:r>
            <a:r>
              <a:rPr lang="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industrie du futur</a:t>
            </a:r>
            <a:r>
              <a:rPr lang="f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f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</a:t>
            </a:r>
            <a:r>
              <a:rPr lang="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perfectionnement </a:t>
            </a:r>
            <a:r>
              <a:rPr lang="f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vers les méthodes et outils permettant l’amélioration des processus, l’amélioration de la qualité, l'optimisation des machines et des flux, la flexibilité des processus.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f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Soutenir la transition vers une industrie plus </a:t>
            </a:r>
            <a:r>
              <a:rPr lang="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durable </a:t>
            </a:r>
            <a:r>
              <a:rPr lang="f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réduisant l'</a:t>
            </a:r>
            <a:r>
              <a:rPr lang="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empreinte environnementale</a:t>
            </a:r>
            <a:r>
              <a:rPr lang="f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votre entreprise.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38" descr="Une image contenant personne, intérieur, habits, Technicie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t="3966" b="19169"/>
          <a:stretch/>
        </p:blipFill>
        <p:spPr>
          <a:xfrm>
            <a:off x="5322200" y="0"/>
            <a:ext cx="3821800" cy="19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8"/>
          <p:cNvSpPr/>
          <p:nvPr/>
        </p:nvSpPr>
        <p:spPr>
          <a:xfrm>
            <a:off x="0" y="0"/>
            <a:ext cx="5398500" cy="1956600"/>
          </a:xfrm>
          <a:prstGeom prst="rect">
            <a:avLst/>
          </a:prstGeom>
          <a:solidFill>
            <a:srgbClr val="1752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Transformez durablement votre entreprise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1040500" y="4715250"/>
            <a:ext cx="4886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646363"/>
                </a:solidFill>
                <a:latin typeface="Montserrat"/>
                <a:ea typeface="Montserrat"/>
                <a:cs typeface="Montserrat"/>
                <a:sym typeface="Montserrat"/>
              </a:rPr>
              <a:t>L'art et la manière de faire monde</a:t>
            </a:r>
            <a:endParaRPr sz="900">
              <a:solidFill>
                <a:srgbClr val="646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00" y="4583425"/>
            <a:ext cx="478775" cy="4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5050" y="4614500"/>
            <a:ext cx="696375" cy="4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" advTm="10824">
        <p:push/>
      </p:transition>
    </mc:Choice>
    <mc:Fallback xmlns="">
      <p:transition spd="slow" advTm="10824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/>
          <p:nvPr/>
        </p:nvSpPr>
        <p:spPr>
          <a:xfrm>
            <a:off x="0" y="-14775"/>
            <a:ext cx="5723400" cy="170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2"/>
              </a:highlight>
            </a:endParaRPr>
          </a:p>
        </p:txBody>
      </p:sp>
      <p:sp>
        <p:nvSpPr>
          <p:cNvPr id="243" name="Google Shape;243;p39"/>
          <p:cNvSpPr txBox="1"/>
          <p:nvPr/>
        </p:nvSpPr>
        <p:spPr>
          <a:xfrm>
            <a:off x="1040500" y="4715250"/>
            <a:ext cx="4886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646363"/>
                </a:solidFill>
                <a:latin typeface="Montserrat"/>
                <a:ea typeface="Montserrat"/>
                <a:cs typeface="Montserrat"/>
                <a:sym typeface="Montserrat"/>
              </a:rPr>
              <a:t>L'art et la manière de faire monde</a:t>
            </a:r>
            <a:endParaRPr sz="900">
              <a:solidFill>
                <a:srgbClr val="646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4" name="Google Shape;2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00" y="4583425"/>
            <a:ext cx="478775" cy="4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5050" y="4614500"/>
            <a:ext cx="696375" cy="4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9"/>
          <p:cNvSpPr/>
          <p:nvPr/>
        </p:nvSpPr>
        <p:spPr>
          <a:xfrm>
            <a:off x="0" y="1687875"/>
            <a:ext cx="5723400" cy="298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8375" y="1958250"/>
            <a:ext cx="433196" cy="4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9"/>
          <p:cNvSpPr txBox="1"/>
          <p:nvPr/>
        </p:nvSpPr>
        <p:spPr>
          <a:xfrm>
            <a:off x="3188225" y="1916475"/>
            <a:ext cx="2472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Une ligne d’assemblage industrielle </a:t>
            </a:r>
            <a:r>
              <a:rPr lang="fr" sz="1300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connectée </a:t>
            </a:r>
            <a:r>
              <a:rPr lang="fr" sz="1300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et une plateforme Lean </a:t>
            </a:r>
            <a:r>
              <a:rPr lang="fr" sz="1300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Excellence 5.0 </a:t>
            </a:r>
            <a:endParaRPr sz="900" b="1">
              <a:solidFill>
                <a:srgbClr val="636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39"/>
          <p:cNvSpPr txBox="1"/>
          <p:nvPr/>
        </p:nvSpPr>
        <p:spPr>
          <a:xfrm>
            <a:off x="504341" y="1956375"/>
            <a:ext cx="2215800" cy="1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Une expérimentation, pas à pas, vers la transition d’un process </a:t>
            </a:r>
            <a:r>
              <a:rPr lang="fr" sz="1300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traditionnel </a:t>
            </a:r>
            <a:r>
              <a:rPr lang="fr" sz="1300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vers un process </a:t>
            </a:r>
            <a:r>
              <a:rPr lang="fr" sz="1300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digitalisé </a:t>
            </a:r>
            <a:endParaRPr sz="1300" b="1">
              <a:solidFill>
                <a:srgbClr val="636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900">
              <a:solidFill>
                <a:srgbClr val="636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39"/>
          <p:cNvSpPr txBox="1"/>
          <p:nvPr/>
        </p:nvSpPr>
        <p:spPr>
          <a:xfrm>
            <a:off x="3207150" y="3324950"/>
            <a:ext cx="2472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Des formations assurées par des professionnels, </a:t>
            </a:r>
            <a:r>
              <a:rPr lang="fr" sz="1300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certifiantes </a:t>
            </a:r>
            <a:r>
              <a:rPr lang="fr" sz="1300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et finançables  par vos OPCO et/ou CPF</a:t>
            </a:r>
            <a:endParaRPr sz="1300">
              <a:solidFill>
                <a:srgbClr val="636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9"/>
          <p:cNvSpPr txBox="1"/>
          <p:nvPr/>
        </p:nvSpPr>
        <p:spPr>
          <a:xfrm>
            <a:off x="480800" y="3388200"/>
            <a:ext cx="2215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" sz="1300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Un </a:t>
            </a:r>
            <a:r>
              <a:rPr lang="fr" sz="1300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coaching personnalisé</a:t>
            </a:r>
            <a:r>
              <a:rPr lang="fr" sz="1300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, propre à la pédagogie de l’Icam</a:t>
            </a:r>
            <a:endParaRPr sz="1300">
              <a:solidFill>
                <a:srgbClr val="636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87" y="1916475"/>
            <a:ext cx="478775" cy="47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8375" y="3424350"/>
            <a:ext cx="447700" cy="4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413" y="3429525"/>
            <a:ext cx="478775" cy="47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 descr="Une image contenant intérieur, Modèle réduit, bleu, sol&#10;&#10;Description générée automatiquemen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91200" y="2446606"/>
            <a:ext cx="3342750" cy="222636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 txBox="1"/>
          <p:nvPr/>
        </p:nvSpPr>
        <p:spPr>
          <a:xfrm>
            <a:off x="76275" y="127050"/>
            <a:ext cx="55842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Choisissez l’Icam !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39"/>
          <p:cNvSpPr txBox="1"/>
          <p:nvPr/>
        </p:nvSpPr>
        <p:spPr>
          <a:xfrm>
            <a:off x="76275" y="771150"/>
            <a:ext cx="5490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L’Icam site de Lille est le seul organisme des HdF proposant une montée en compétences sur le Lean en y incluant l’industrie du futur et l’approche 5.0.</a:t>
            </a:r>
            <a:endParaRPr sz="1900">
              <a:solidFill>
                <a:schemeClr val="lt1"/>
              </a:solidFill>
            </a:endParaRPr>
          </a:p>
        </p:txBody>
      </p:sp>
      <p:pic>
        <p:nvPicPr>
          <p:cNvPr id="258" name="Google Shape;258;p39" descr="Une image contenant intérieur, mur, tableau blanc, sol&#10;&#10;Description générée automatique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91200" y="70950"/>
            <a:ext cx="3342750" cy="222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05900" y="4234250"/>
            <a:ext cx="8057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75400" y="169307"/>
            <a:ext cx="2215798" cy="59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" advTm="10878">
        <p:push/>
      </p:transition>
    </mc:Choice>
    <mc:Fallback xmlns="">
      <p:transition spd="slow" advTm="10878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482600" y="214988"/>
            <a:ext cx="75087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lang="fr" sz="3200">
                <a:latin typeface="Montserrat"/>
                <a:ea typeface="Montserrat"/>
                <a:cs typeface="Montserrat"/>
                <a:sym typeface="Montserrat"/>
              </a:rPr>
              <a:t>Annexes</a:t>
            </a: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40"/>
          <p:cNvSpPr txBox="1">
            <a:spLocks noGrp="1"/>
          </p:cNvSpPr>
          <p:nvPr>
            <p:ph type="body" idx="2"/>
          </p:nvPr>
        </p:nvSpPr>
        <p:spPr>
          <a:xfrm>
            <a:off x="467544" y="4801791"/>
            <a:ext cx="1800300" cy="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40"/>
          <p:cNvPicPr preferRelativeResize="0"/>
          <p:nvPr/>
        </p:nvPicPr>
        <p:blipFill rotWithShape="1">
          <a:blip r:embed="rId3">
            <a:alphaModFix/>
          </a:blip>
          <a:srcRect b="4076"/>
          <a:stretch/>
        </p:blipFill>
        <p:spPr>
          <a:xfrm>
            <a:off x="0" y="228600"/>
            <a:ext cx="9144000" cy="493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" advTm="16330">
        <p:push/>
      </p:transition>
    </mc:Choice>
    <mc:Fallback xmlns="">
      <p:transition spd="slow" advTm="16330">
        <p:pu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298" y="0"/>
            <a:ext cx="376670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1"/>
          <p:cNvSpPr txBox="1"/>
          <p:nvPr/>
        </p:nvSpPr>
        <p:spPr>
          <a:xfrm>
            <a:off x="438525" y="4149350"/>
            <a:ext cx="488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rgbClr val="636366"/>
                </a:solidFill>
                <a:latin typeface="Montserrat"/>
                <a:ea typeface="Montserrat"/>
                <a:cs typeface="Montserrat"/>
                <a:sym typeface="Montserrat"/>
              </a:rPr>
              <a:t>www.icam.fr</a:t>
            </a:r>
            <a:endParaRPr sz="3000">
              <a:solidFill>
                <a:srgbClr val="F392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41"/>
          <p:cNvSpPr txBox="1"/>
          <p:nvPr/>
        </p:nvSpPr>
        <p:spPr>
          <a:xfrm>
            <a:off x="438525" y="3719200"/>
            <a:ext cx="4886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F29403"/>
                </a:solidFill>
                <a:latin typeface="Montserrat"/>
                <a:ea typeface="Montserrat"/>
                <a:cs typeface="Montserrat"/>
                <a:sym typeface="Montserrat"/>
              </a:rPr>
              <a:t>icam.fr/reseaux-sociaux</a:t>
            </a:r>
            <a:endParaRPr sz="1600">
              <a:solidFill>
                <a:srgbClr val="646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5" name="Google Shape;27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525" y="3322709"/>
            <a:ext cx="478471" cy="47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6998" y="3295150"/>
            <a:ext cx="478471" cy="47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7929" y="3295144"/>
            <a:ext cx="478471" cy="47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6304" y="3322711"/>
            <a:ext cx="478471" cy="47413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1"/>
          <p:cNvSpPr txBox="1"/>
          <p:nvPr/>
        </p:nvSpPr>
        <p:spPr>
          <a:xfrm>
            <a:off x="438525" y="254375"/>
            <a:ext cx="5431200" cy="27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rgbClr val="F2940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M. Anne-Sophie Desjours</a:t>
            </a:r>
            <a:endParaRPr sz="1100">
              <a:solidFill>
                <a:srgbClr val="F29403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" sz="1500">
                <a:solidFill>
                  <a:srgbClr val="F2940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Responsable projets innovation</a:t>
            </a:r>
            <a:endParaRPr sz="1100">
              <a:solidFill>
                <a:srgbClr val="F2940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" sz="1500">
                <a:solidFill>
                  <a:srgbClr val="F2940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 : anne-sophie.desjours@icam.fr</a:t>
            </a:r>
            <a:endParaRPr sz="1100">
              <a:solidFill>
                <a:srgbClr val="F2940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" sz="1500">
                <a:solidFill>
                  <a:srgbClr val="F2940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Mob :  06 07 70 97 39</a:t>
            </a:r>
            <a:endParaRPr sz="1500">
              <a:solidFill>
                <a:srgbClr val="F2940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2940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rgbClr val="F2940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M. Kévin Grain</a:t>
            </a:r>
            <a:r>
              <a:rPr lang="fr" sz="1500" b="1">
                <a:solidFill>
                  <a:srgbClr val="F2940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solidFill>
                <a:srgbClr val="F29403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" sz="1500">
                <a:solidFill>
                  <a:srgbClr val="F2940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Chargé d’affaires</a:t>
            </a:r>
            <a:endParaRPr sz="1100">
              <a:solidFill>
                <a:srgbClr val="F2940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" sz="1500">
                <a:solidFill>
                  <a:srgbClr val="F2940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 : kevin.grain@icam.fr</a:t>
            </a:r>
            <a:endParaRPr sz="1100">
              <a:solidFill>
                <a:srgbClr val="F2940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" sz="1500">
                <a:solidFill>
                  <a:srgbClr val="F2940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Mob :  06 46 42 81 29</a:t>
            </a:r>
            <a:endParaRPr sz="1500">
              <a:solidFill>
                <a:srgbClr val="F2940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highlight>
                <a:srgbClr val="F392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" advTm="10710">
        <p:push/>
      </p:transition>
    </mc:Choice>
    <mc:Fallback xmlns="">
      <p:transition spd="slow" advTm="10710">
        <p:push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662</Words>
  <Application>Microsoft Office PowerPoint</Application>
  <PresentationFormat>Affichage à l'écran (16:9)</PresentationFormat>
  <Paragraphs>89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Montserrat Light</vt:lpstr>
      <vt:lpstr>Montserrat Medium</vt:lpstr>
      <vt:lpstr>Montserrat</vt:lpstr>
      <vt:lpstr>Montserrat SemiBold</vt:lpstr>
      <vt:lpstr>Montserrat ExtraBold</vt:lpstr>
      <vt:lpstr>Simple Light</vt:lpstr>
      <vt:lpstr>Présentation PowerPoint</vt:lpstr>
      <vt:lpstr>Présentation PowerPoint</vt:lpstr>
      <vt:lpstr>Présentation PowerPoint</vt:lpstr>
      <vt:lpstr>Transformez durablement votre entreprise  </vt:lpstr>
      <vt:lpstr>Présentation PowerPoint</vt:lpstr>
      <vt:lpstr>Présentation PowerPoint</vt:lpstr>
      <vt:lpstr>Annexes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anne-sophie.desjours</dc:creator>
  <cp:lastModifiedBy>anne-sophie.desjours</cp:lastModifiedBy>
  <cp:revision>1</cp:revision>
  <dcterms:modified xsi:type="dcterms:W3CDTF">2024-12-09T13:34:53Z</dcterms:modified>
</cp:coreProperties>
</file>